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8"/>
  </p:notesMasterIdLst>
  <p:handoutMasterIdLst>
    <p:handoutMasterId r:id="rId19"/>
  </p:handoutMasterIdLst>
  <p:sldIdLst>
    <p:sldId id="256" r:id="rId2"/>
    <p:sldId id="258" r:id="rId3"/>
    <p:sldId id="265" r:id="rId4"/>
    <p:sldId id="262" r:id="rId5"/>
    <p:sldId id="261" r:id="rId6"/>
    <p:sldId id="264" r:id="rId7"/>
    <p:sldId id="263" r:id="rId8"/>
    <p:sldId id="266" r:id="rId9"/>
    <p:sldId id="268" r:id="rId10"/>
    <p:sldId id="269" r:id="rId11"/>
    <p:sldId id="267" r:id="rId12"/>
    <p:sldId id="270" r:id="rId13"/>
    <p:sldId id="260" r:id="rId14"/>
    <p:sldId id="271" r:id="rId15"/>
    <p:sldId id="272" r:id="rId16"/>
    <p:sldId id="273" r:id="rId17"/>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1A0ED493-7128-413D-ABB7-DC5BD785BBCD}" type="datetimeFigureOut">
              <a:rPr lang="fr-BE" smtClean="0"/>
              <a:t>9/05/2017</a:t>
            </a:fld>
            <a:endParaRPr lang="fr-BE"/>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fr-BE"/>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0BE40FC8-7D7E-4743-8218-D5B22314871A}" type="slidenum">
              <a:rPr lang="fr-BE" smtClean="0"/>
              <a:t>‹N°›</a:t>
            </a:fld>
            <a:endParaRPr lang="fr-BE"/>
          </a:p>
        </p:txBody>
      </p:sp>
    </p:spTree>
    <p:extLst>
      <p:ext uri="{BB962C8B-B14F-4D97-AF65-F5344CB8AC3E}">
        <p14:creationId xmlns:p14="http://schemas.microsoft.com/office/powerpoint/2010/main" val="154801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0A1691D-C068-45DB-8027-C29E712ADE7A}" type="datetimeFigureOut">
              <a:rPr lang="fr-BE" smtClean="0"/>
              <a:t>9/05/2017</a:t>
            </a:fld>
            <a:endParaRPr lang="fr-BE"/>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9D2D541-26AC-4060-8E1B-B37C2A550B55}" type="slidenum">
              <a:rPr lang="fr-BE" smtClean="0"/>
              <a:t>‹N°›</a:t>
            </a:fld>
            <a:endParaRPr lang="fr-BE"/>
          </a:p>
        </p:txBody>
      </p:sp>
    </p:spTree>
    <p:extLst>
      <p:ext uri="{BB962C8B-B14F-4D97-AF65-F5344CB8AC3E}">
        <p14:creationId xmlns:p14="http://schemas.microsoft.com/office/powerpoint/2010/main" val="779778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u numéro de diapositive 3"/>
          <p:cNvSpPr>
            <a:spLocks noGrp="1"/>
          </p:cNvSpPr>
          <p:nvPr>
            <p:ph type="sldNum" sz="quarter" idx="10"/>
          </p:nvPr>
        </p:nvSpPr>
        <p:spPr/>
        <p:txBody>
          <a:bodyPr/>
          <a:lstStyle/>
          <a:p>
            <a:fld id="{F9D2D541-26AC-4060-8E1B-B37C2A550B55}" type="slidenum">
              <a:rPr lang="fr-BE" smtClean="0"/>
              <a:t>1</a:t>
            </a:fld>
            <a:endParaRPr lang="fr-BE"/>
          </a:p>
        </p:txBody>
      </p:sp>
    </p:spTree>
    <p:extLst>
      <p:ext uri="{BB962C8B-B14F-4D97-AF65-F5344CB8AC3E}">
        <p14:creationId xmlns:p14="http://schemas.microsoft.com/office/powerpoint/2010/main" val="665215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fr-FR"/>
          </a:p>
        </p:txBody>
      </p:sp>
      <p:sp>
        <p:nvSpPr>
          <p:cNvPr id="8" name="Title 7"/>
          <p:cNvSpPr>
            <a:spLocks noGrp="1"/>
          </p:cNvSpPr>
          <p:nvPr>
            <p:ph type="ctrTitle"/>
          </p:nvPr>
        </p:nvSpPr>
        <p:spPr>
          <a:xfrm>
            <a:off x="540544" y="776288"/>
            <a:ext cx="8062912" cy="1470025"/>
          </a:xfrm>
        </p:spPr>
        <p:txBody>
          <a:bodyPr anchor="b">
            <a:normAutofit/>
          </a:bodyPr>
          <a:lstStyle>
            <a:lvl1pPr algn="r" latinLnBrk="0">
              <a:defRPr lang="fr-FR" sz="4400"/>
            </a:lvl1pPr>
          </a:lstStyle>
          <a:p>
            <a:r>
              <a:rPr kumimoji="0" lang="fr-FR" smtClean="0"/>
              <a:t>Modifiez le style du titre</a:t>
            </a:r>
            <a:endParaRPr kumimoji="0" lang="fr-FR"/>
          </a:p>
        </p:txBody>
      </p:sp>
      <p:sp>
        <p:nvSpPr>
          <p:cNvPr id="9" name="Subtitle 8"/>
          <p:cNvSpPr>
            <a:spLocks noGrp="1"/>
          </p:cNvSpPr>
          <p:nvPr>
            <p:ph type="subTitle" idx="1"/>
          </p:nvPr>
        </p:nvSpPr>
        <p:spPr>
          <a:xfrm>
            <a:off x="540544" y="2250280"/>
            <a:ext cx="8062912" cy="2169320"/>
          </a:xfrm>
        </p:spPr>
        <p:txBody>
          <a:bodyPr>
            <a:normAutofit/>
          </a:bodyPr>
          <a:lstStyle>
            <a:lvl1pPr marL="0" marR="36576" indent="0" algn="r" latinLnBrk="0">
              <a:spcBef>
                <a:spcPts val="0"/>
              </a:spcBef>
              <a:buNone/>
              <a:defRPr lang="fr-FR" sz="2400">
                <a:ln>
                  <a:noFill/>
                </a:ln>
                <a:solidFill>
                  <a:schemeClr val="tx2">
                    <a:lumMod val="60000"/>
                    <a:lumOff val="4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fr-FR"/>
          </a:p>
        </p:txBody>
      </p:sp>
      <p:sp>
        <p:nvSpPr>
          <p:cNvPr id="28" name="Date Placeholder 27"/>
          <p:cNvSpPr>
            <a:spLocks noGrp="1"/>
          </p:cNvSpPr>
          <p:nvPr>
            <p:ph type="dt" sz="half" idx="10"/>
          </p:nvPr>
        </p:nvSpPr>
        <p:spPr>
          <a:xfrm>
            <a:off x="1371600" y="6012656"/>
            <a:ext cx="5791200" cy="365125"/>
          </a:xfrm>
        </p:spPr>
        <p:txBody>
          <a:bodyPr tIns="0" bIns="0" anchor="t"/>
          <a:lstStyle>
            <a:lvl1pPr algn="r" latinLnBrk="0">
              <a:defRPr lang="fr-FR" sz="1000"/>
            </a:lvl1pPr>
          </a:lstStyle>
          <a:p>
            <a:fld id="{99F4441E-F8D1-4C73-A6FF-6B7C92DC0EA4}" type="datetime1">
              <a:rPr lang="fr-BE" smtClean="0"/>
              <a:t>9/05/2017</a:t>
            </a:fld>
            <a:endParaRPr lang="fr-BE"/>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latinLnBrk="0">
              <a:defRPr lang="fr-FR" sz="1100"/>
            </a:lvl1pPr>
          </a:lstStyle>
          <a:p>
            <a:endParaRPr lang="fr-BE"/>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latinLnBrk="0">
              <a:defRPr lang="fr-FR" sz="1300">
                <a:solidFill>
                  <a:srgbClr val="FFFFFF"/>
                </a:solidFill>
              </a:defRPr>
            </a:lvl1pPr>
          </a:lstStyle>
          <a:p>
            <a:fld id="{EFA46ED7-8EE6-4CB7-B47D-4D55E7DD6AA1}"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texte vertical">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fr-FR"/>
          </a:p>
        </p:txBody>
      </p:sp>
      <p:sp>
        <p:nvSpPr>
          <p:cNvPr id="4" name="Date Placeholder 3"/>
          <p:cNvSpPr>
            <a:spLocks noGrp="1"/>
          </p:cNvSpPr>
          <p:nvPr>
            <p:ph type="dt" sz="half" idx="10"/>
          </p:nvPr>
        </p:nvSpPr>
        <p:spPr/>
        <p:txBody>
          <a:bodyPr/>
          <a:lstStyle/>
          <a:p>
            <a:fld id="{276C44C0-74E2-4EA6-97CB-534BBDE32608}" type="datetime1">
              <a:rPr lang="fr-BE" smtClean="0"/>
              <a:t>9/05/2017</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EFA46ED7-8EE6-4CB7-B47D-4D55E7DD6AA1}"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fr-FR" smtClean="0"/>
              <a:t>Modifiez le style du titre</a:t>
            </a:r>
            <a:endParaRPr kumimoji="0" lang="fr-FR"/>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fr-FR"/>
          </a:p>
        </p:txBody>
      </p:sp>
      <p:sp>
        <p:nvSpPr>
          <p:cNvPr id="4" name="Date Placeholder 3"/>
          <p:cNvSpPr>
            <a:spLocks noGrp="1"/>
          </p:cNvSpPr>
          <p:nvPr>
            <p:ph type="dt" sz="half" idx="10"/>
          </p:nvPr>
        </p:nvSpPr>
        <p:spPr/>
        <p:txBody>
          <a:bodyPr/>
          <a:lstStyle/>
          <a:p>
            <a:fld id="{C2BA51CF-D588-4442-836A-E2AA08ACDC99}" type="datetime1">
              <a:rPr lang="fr-BE" smtClean="0"/>
              <a:t>9/05/2017</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EFA46ED7-8EE6-4CB7-B47D-4D55E7DD6AA1}"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648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fr-FR"/>
          </a:p>
        </p:txBody>
      </p:sp>
      <p:sp>
        <p:nvSpPr>
          <p:cNvPr id="7" name="Title 6"/>
          <p:cNvSpPr>
            <a:spLocks noGrp="1"/>
          </p:cNvSpPr>
          <p:nvPr>
            <p:ph type="title"/>
          </p:nvPr>
        </p:nvSpPr>
        <p:spPr/>
        <p:txBody>
          <a:bodyPr/>
          <a:lstStyle/>
          <a:p>
            <a:r>
              <a:rPr lang="fr-FR" smtClean="0"/>
              <a:t>Modifiez le style du titre</a:t>
            </a:r>
            <a:endParaRPr lang="fr-FR"/>
          </a:p>
        </p:txBody>
      </p:sp>
      <p:sp>
        <p:nvSpPr>
          <p:cNvPr id="10" name="Date Placeholder 9"/>
          <p:cNvSpPr>
            <a:spLocks noGrp="1"/>
          </p:cNvSpPr>
          <p:nvPr>
            <p:ph type="dt" sz="half" idx="10"/>
          </p:nvPr>
        </p:nvSpPr>
        <p:spPr/>
        <p:txBody>
          <a:bodyPr/>
          <a:lstStyle/>
          <a:p>
            <a:fld id="{9C92D64A-3F0D-43A1-BA70-025BA832C8CB}" type="datetime1">
              <a:rPr lang="fr-BE" smtClean="0"/>
              <a:t>9/05/2017</a:t>
            </a:fld>
            <a:endParaRPr lang="fr-BE"/>
          </a:p>
        </p:txBody>
      </p:sp>
      <p:sp>
        <p:nvSpPr>
          <p:cNvPr id="11" name="Slide Number Placeholder 10"/>
          <p:cNvSpPr>
            <a:spLocks noGrp="1"/>
          </p:cNvSpPr>
          <p:nvPr>
            <p:ph type="sldNum" sz="quarter" idx="11"/>
          </p:nvPr>
        </p:nvSpPr>
        <p:spPr/>
        <p:txBody>
          <a:bodyPr/>
          <a:lstStyle/>
          <a:p>
            <a:fld id="{EFA46ED7-8EE6-4CB7-B47D-4D55E7DD6AA1}" type="slidenum">
              <a:rPr lang="fr-BE" smtClean="0"/>
              <a:t>‹N°›</a:t>
            </a:fld>
            <a:endParaRPr lang="fr-BE"/>
          </a:p>
        </p:txBody>
      </p:sp>
      <p:sp>
        <p:nvSpPr>
          <p:cNvPr id="12" name="Footer Placeholder 11"/>
          <p:cNvSpPr>
            <a:spLocks noGrp="1"/>
          </p:cNvSpPr>
          <p:nvPr>
            <p:ph type="ftr" sz="quarter" idx="12"/>
          </p:nvPr>
        </p:nvSpPr>
        <p:spPr/>
        <p:txBody>
          <a:bodyPr/>
          <a:lstStyle/>
          <a:p>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eaLnBrk="1" latinLnBrk="0" hangingPunct="1"/>
            <a:endParaRPr kumimoji="0" lang="fr-FR"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fr-FR"/>
          </a:p>
        </p:txBody>
      </p:sp>
      <p:sp>
        <p:nvSpPr>
          <p:cNvPr id="4" name="Date Placeholder 3"/>
          <p:cNvSpPr>
            <a:spLocks noGrp="1"/>
          </p:cNvSpPr>
          <p:nvPr>
            <p:ph type="dt" sz="half" idx="10"/>
          </p:nvPr>
        </p:nvSpPr>
        <p:spPr>
          <a:xfrm>
            <a:off x="6955632" y="6362700"/>
            <a:ext cx="2133600" cy="304800"/>
          </a:xfrm>
        </p:spPr>
        <p:txBody>
          <a:bodyPr/>
          <a:lstStyle/>
          <a:p>
            <a:fld id="{C6DEC8AD-7800-4AD3-898D-06CC460F7F81}" type="datetime1">
              <a:rPr lang="fr-BE" smtClean="0"/>
              <a:t>9/05/2017</a:t>
            </a:fld>
            <a:endParaRPr lang="fr-BE"/>
          </a:p>
        </p:txBody>
      </p:sp>
      <p:sp>
        <p:nvSpPr>
          <p:cNvPr id="5" name="Footer Placeholder 4"/>
          <p:cNvSpPr>
            <a:spLocks noGrp="1"/>
          </p:cNvSpPr>
          <p:nvPr>
            <p:ph type="ftr" sz="quarter" idx="11"/>
          </p:nvPr>
        </p:nvSpPr>
        <p:spPr>
          <a:xfrm>
            <a:off x="2619376" y="6366669"/>
            <a:ext cx="4260056" cy="300831"/>
          </a:xfrm>
        </p:spPr>
        <p:txBody>
          <a:bodyPr/>
          <a:lstStyle/>
          <a:p>
            <a:endParaRPr lang="fr-BE"/>
          </a:p>
        </p:txBody>
      </p:sp>
      <p:sp>
        <p:nvSpPr>
          <p:cNvPr id="6" name="Slide Number Placeholder 5"/>
          <p:cNvSpPr>
            <a:spLocks noGrp="1"/>
          </p:cNvSpPr>
          <p:nvPr>
            <p:ph type="sldNum" sz="quarter" idx="12"/>
          </p:nvPr>
        </p:nvSpPr>
        <p:spPr>
          <a:xfrm>
            <a:off x="8451056" y="809624"/>
            <a:ext cx="502920" cy="300831"/>
          </a:xfrm>
        </p:spPr>
        <p:txBody>
          <a:bodyPr/>
          <a:lstStyle/>
          <a:p>
            <a:fld id="{EFA46ED7-8EE6-4CB7-B47D-4D55E7DD6AA1}" type="slidenum">
              <a:rPr lang="fr-BE" smtClean="0"/>
              <a:t>‹N°›</a:t>
            </a:fld>
            <a:endParaRPr lang="fr-BE"/>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latinLnBrk="0">
              <a:buNone/>
              <a:defRPr lang="fr-FR" sz="3600" b="1" cap="none" baseline="0"/>
            </a:lvl1pPr>
          </a:lstStyle>
          <a:p>
            <a:r>
              <a:rPr kumimoji="0" lang="fr-FR" smtClean="0"/>
              <a:t>Modifiez le style du titre</a:t>
            </a:r>
            <a:endParaRPr kumimoji="0" lang="fr-FR"/>
          </a:p>
        </p:txBody>
      </p:sp>
      <p:sp>
        <p:nvSpPr>
          <p:cNvPr id="3" name="Text Placeholder 2"/>
          <p:cNvSpPr>
            <a:spLocks noGrp="1"/>
          </p:cNvSpPr>
          <p:nvPr>
            <p:ph type="body" idx="1"/>
          </p:nvPr>
        </p:nvSpPr>
        <p:spPr>
          <a:xfrm>
            <a:off x="381000" y="1633536"/>
            <a:ext cx="3886200" cy="2286000"/>
          </a:xfrm>
        </p:spPr>
        <p:txBody>
          <a:bodyPr anchor="t"/>
          <a:lstStyle>
            <a:lvl1pPr marL="54864" indent="0" algn="l" latinLnBrk="0">
              <a:buNone/>
              <a:defRPr lang="fr-FR" sz="2000">
                <a:solidFill>
                  <a:schemeClr val="tx1">
                    <a:tint val="75000"/>
                  </a:schemeClr>
                </a:solidFill>
              </a:defRPr>
            </a:lvl1pPr>
            <a:lvl2pPr>
              <a:buNone/>
              <a:defRPr lang="fr-FR" sz="1800">
                <a:solidFill>
                  <a:schemeClr val="tx1">
                    <a:tint val="75000"/>
                  </a:schemeClr>
                </a:solidFill>
              </a:defRPr>
            </a:lvl2pPr>
            <a:lvl3pPr>
              <a:buNone/>
              <a:defRPr lang="fr-FR" sz="1600">
                <a:solidFill>
                  <a:schemeClr val="tx1">
                    <a:tint val="75000"/>
                  </a:schemeClr>
                </a:solidFill>
              </a:defRPr>
            </a:lvl3pPr>
            <a:lvl4pPr>
              <a:buNone/>
              <a:defRPr lang="fr-FR" sz="1400">
                <a:solidFill>
                  <a:schemeClr val="tx1">
                    <a:tint val="75000"/>
                  </a:schemeClr>
                </a:solidFill>
              </a:defRPr>
            </a:lvl4pPr>
            <a:lvl5pPr>
              <a:buNone/>
              <a:defRPr lang="fr-FR" sz="1400">
                <a:solidFill>
                  <a:schemeClr val="tx1">
                    <a:tint val="75000"/>
                  </a:schemeClr>
                </a:solidFill>
              </a:defRPr>
            </a:lvl5pPr>
          </a:lstStyle>
          <a:p>
            <a:pPr lvl="0" eaLnBrk="1" latinLnBrk="0" hangingPunct="1"/>
            <a:r>
              <a:rPr kumimoji="0" lang="fr-FR" smtClean="0"/>
              <a:t>Modifiez les styles du texte du masque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Deux contenu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524001"/>
            <a:ext cx="4038600" cy="4724400"/>
          </a:xfrm>
        </p:spPr>
        <p:txBody>
          <a:bodyPr/>
          <a:lstStyle>
            <a:lvl1pPr latinLnBrk="0">
              <a:defRPr lang="fr-FR" sz="2600"/>
            </a:lvl1pPr>
            <a:lvl2pPr>
              <a:defRPr lang="fr-FR" sz="2400"/>
            </a:lvl2pPr>
            <a:lvl3pPr>
              <a:defRPr lang="fr-FR" sz="2000"/>
            </a:lvl3pPr>
            <a:lvl4pPr>
              <a:defRPr lang="fr-FR" sz="1800"/>
            </a:lvl4pPr>
            <a:lvl5pPr>
              <a:defRPr lang="fr-F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fr-FR"/>
          </a:p>
        </p:txBody>
      </p:sp>
      <p:sp>
        <p:nvSpPr>
          <p:cNvPr id="4" name="Content Placeholder 3"/>
          <p:cNvSpPr>
            <a:spLocks noGrp="1"/>
          </p:cNvSpPr>
          <p:nvPr>
            <p:ph sz="half" idx="2"/>
          </p:nvPr>
        </p:nvSpPr>
        <p:spPr>
          <a:xfrm>
            <a:off x="4648200" y="1524001"/>
            <a:ext cx="4038600" cy="4724400"/>
          </a:xfrm>
        </p:spPr>
        <p:txBody>
          <a:bodyPr/>
          <a:lstStyle>
            <a:lvl1pPr latinLnBrk="0">
              <a:defRPr lang="fr-FR" sz="2600"/>
            </a:lvl1pPr>
            <a:lvl2pPr>
              <a:defRPr lang="fr-FR" sz="2400"/>
            </a:lvl2pPr>
            <a:lvl3pPr>
              <a:defRPr lang="fr-FR" sz="2000"/>
            </a:lvl3pPr>
            <a:lvl4pPr>
              <a:defRPr lang="fr-FR" sz="1800"/>
            </a:lvl4pPr>
            <a:lvl5pPr>
              <a:defRPr lang="fr-F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fr-FR"/>
          </a:p>
        </p:txBody>
      </p:sp>
      <p:sp>
        <p:nvSpPr>
          <p:cNvPr id="8" name="Title 7"/>
          <p:cNvSpPr>
            <a:spLocks noGrp="1"/>
          </p:cNvSpPr>
          <p:nvPr>
            <p:ph type="title"/>
          </p:nvPr>
        </p:nvSpPr>
        <p:spPr/>
        <p:txBody>
          <a:bodyPr/>
          <a:lstStyle/>
          <a:p>
            <a:r>
              <a:rPr lang="fr-FR" smtClean="0"/>
              <a:t>Modifiez le style du titre</a:t>
            </a:r>
            <a:endParaRPr lang="fr-FR"/>
          </a:p>
        </p:txBody>
      </p:sp>
      <p:sp>
        <p:nvSpPr>
          <p:cNvPr id="9" name="Date Placeholder 8"/>
          <p:cNvSpPr>
            <a:spLocks noGrp="1"/>
          </p:cNvSpPr>
          <p:nvPr>
            <p:ph type="dt" sz="half" idx="10"/>
          </p:nvPr>
        </p:nvSpPr>
        <p:spPr/>
        <p:txBody>
          <a:bodyPr/>
          <a:lstStyle/>
          <a:p>
            <a:fld id="{218741BB-5382-4A83-B691-8B06870030AC}" type="datetime1">
              <a:rPr lang="fr-BE" smtClean="0"/>
              <a:t>9/05/2017</a:t>
            </a:fld>
            <a:endParaRPr lang="fr-BE"/>
          </a:p>
        </p:txBody>
      </p:sp>
      <p:sp>
        <p:nvSpPr>
          <p:cNvPr id="10" name="Slide Number Placeholder 9"/>
          <p:cNvSpPr>
            <a:spLocks noGrp="1"/>
          </p:cNvSpPr>
          <p:nvPr>
            <p:ph type="sldNum" sz="quarter" idx="11"/>
          </p:nvPr>
        </p:nvSpPr>
        <p:spPr/>
        <p:txBody>
          <a:bodyPr/>
          <a:lstStyle/>
          <a:p>
            <a:fld id="{EFA46ED7-8EE6-4CB7-B47D-4D55E7DD6AA1}" type="slidenum">
              <a:rPr lang="fr-BE" smtClean="0"/>
              <a:t>‹N°›</a:t>
            </a:fld>
            <a:endParaRPr lang="fr-BE"/>
          </a:p>
        </p:txBody>
      </p:sp>
      <p:sp>
        <p:nvSpPr>
          <p:cNvPr id="11" name="Footer Placeholder 10"/>
          <p:cNvSpPr>
            <a:spLocks noGrp="1"/>
          </p:cNvSpPr>
          <p:nvPr>
            <p:ph type="ftr" sz="quarter" idx="12"/>
          </p:nvPr>
        </p:nvSpPr>
        <p:spPr/>
        <p:txBody>
          <a:bodyPr/>
          <a:lstStyle/>
          <a:p>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5957668"/>
          </a:xfrm>
        </p:spPr>
        <p:txBody>
          <a:bodyPr vert="vert270" anchor="b"/>
          <a:lstStyle>
            <a:lvl1pPr marL="0" algn="ctr" latinLnBrk="0">
              <a:defRPr lang="fr-FR" sz="3300" b="0">
                <a:ln w="6350">
                  <a:solidFill>
                    <a:schemeClr val="tx1"/>
                  </a:solidFill>
                </a:ln>
                <a:solidFill>
                  <a:schemeClr val="tx1"/>
                </a:solidFill>
              </a:defRPr>
            </a:lvl1pPr>
          </a:lstStyle>
          <a:p>
            <a:r>
              <a:rPr kumimoji="0" lang="fr-FR" smtClean="0"/>
              <a:t>Modifiez le style du titre</a:t>
            </a:r>
            <a:endParaRPr kumimoji="0" lang="fr-FR"/>
          </a:p>
        </p:txBody>
      </p:sp>
      <p:sp>
        <p:nvSpPr>
          <p:cNvPr id="3" name="Text Placeholder 2"/>
          <p:cNvSpPr>
            <a:spLocks noGrp="1"/>
          </p:cNvSpPr>
          <p:nvPr>
            <p:ph type="body" idx="1"/>
          </p:nvPr>
        </p:nvSpPr>
        <p:spPr>
          <a:xfrm>
            <a:off x="1365006" y="290732"/>
            <a:ext cx="581024" cy="2909668"/>
          </a:xfrm>
          <a:solidFill>
            <a:schemeClr val="bg1"/>
          </a:solidFill>
          <a:ln w="12700">
            <a:noFill/>
          </a:ln>
        </p:spPr>
        <p:txBody>
          <a:bodyPr vert="vert270" anchor="ctr"/>
          <a:lstStyle>
            <a:lvl1pPr marL="0" indent="0" algn="ctr" latinLnBrk="0">
              <a:buNone/>
              <a:defRPr lang="fr-FR" sz="1600" b="0">
                <a:solidFill>
                  <a:schemeClr val="tx1"/>
                </a:solidFill>
              </a:defRPr>
            </a:lvl1pPr>
            <a:lvl2pPr>
              <a:buNone/>
              <a:defRPr lang="fr-FR" sz="2000" b="1"/>
            </a:lvl2pPr>
            <a:lvl3pPr>
              <a:buNone/>
              <a:defRPr lang="fr-FR" sz="1800" b="1"/>
            </a:lvl3pPr>
            <a:lvl4pPr>
              <a:buNone/>
              <a:defRPr lang="fr-FR" sz="1600" b="1"/>
            </a:lvl4pPr>
            <a:lvl5pPr>
              <a:buNone/>
              <a:defRPr lang="fr-FR" sz="1600" b="1"/>
            </a:lvl5pPr>
          </a:lstStyle>
          <a:p>
            <a:pPr lvl="0" eaLnBrk="1" latinLnBrk="0" hangingPunct="1"/>
            <a:r>
              <a:rPr kumimoji="0" lang="fr-FR" smtClean="0"/>
              <a:t>Modifiez les styles du texte du masque</a:t>
            </a:r>
          </a:p>
        </p:txBody>
      </p:sp>
      <p:sp>
        <p:nvSpPr>
          <p:cNvPr id="4" name="Text Placeholder 3"/>
          <p:cNvSpPr>
            <a:spLocks noGrp="1"/>
          </p:cNvSpPr>
          <p:nvPr>
            <p:ph type="body" sz="half" idx="3"/>
          </p:nvPr>
        </p:nvSpPr>
        <p:spPr>
          <a:xfrm>
            <a:off x="1365006" y="3427124"/>
            <a:ext cx="581024" cy="2821276"/>
          </a:xfrm>
          <a:solidFill>
            <a:schemeClr val="bg1"/>
          </a:solidFill>
          <a:ln w="12700">
            <a:noFill/>
          </a:ln>
        </p:spPr>
        <p:txBody>
          <a:bodyPr vert="vert270" anchor="ctr"/>
          <a:lstStyle>
            <a:lvl1pPr marL="0" indent="0" algn="ctr" latinLnBrk="0">
              <a:buNone/>
              <a:defRPr lang="fr-FR" sz="1600" b="0">
                <a:solidFill>
                  <a:schemeClr val="tx1"/>
                </a:solidFill>
              </a:defRPr>
            </a:lvl1pPr>
            <a:lvl2pPr>
              <a:buNone/>
              <a:defRPr lang="fr-FR" sz="2000" b="1"/>
            </a:lvl2pPr>
            <a:lvl3pPr>
              <a:buNone/>
              <a:defRPr lang="fr-FR" sz="1800" b="1"/>
            </a:lvl3pPr>
            <a:lvl4pPr>
              <a:buNone/>
              <a:defRPr lang="fr-FR" sz="1600" b="1"/>
            </a:lvl4pPr>
            <a:lvl5pPr>
              <a:buNone/>
              <a:defRPr lang="fr-FR" sz="1600" b="1"/>
            </a:lvl5pPr>
          </a:lstStyle>
          <a:p>
            <a:pPr lvl="0" eaLnBrk="1" latinLnBrk="0" hangingPunct="1"/>
            <a:r>
              <a:rPr kumimoji="0" lang="fr-FR" smtClean="0"/>
              <a:t>Modifiez les styles du texte du masque</a:t>
            </a:r>
          </a:p>
        </p:txBody>
      </p:sp>
      <p:sp>
        <p:nvSpPr>
          <p:cNvPr id="5" name="Content Placeholder 4"/>
          <p:cNvSpPr>
            <a:spLocks noGrp="1"/>
          </p:cNvSpPr>
          <p:nvPr>
            <p:ph sz="quarter" idx="2"/>
          </p:nvPr>
        </p:nvSpPr>
        <p:spPr>
          <a:xfrm>
            <a:off x="2022230" y="290732"/>
            <a:ext cx="6858000" cy="2897476"/>
          </a:xfrm>
        </p:spPr>
        <p:txBody>
          <a:bodyPr/>
          <a:lstStyle>
            <a:lvl1pPr algn="l" latinLnBrk="0">
              <a:defRPr lang="fr-FR" sz="2400"/>
            </a:lvl1pPr>
            <a:lvl2pPr algn="l">
              <a:defRPr lang="fr-FR" sz="2000"/>
            </a:lvl2pPr>
            <a:lvl3pPr algn="l">
              <a:defRPr lang="fr-FR" sz="1800"/>
            </a:lvl3pPr>
            <a:lvl4pPr algn="l">
              <a:defRPr lang="fr-FR" sz="1600"/>
            </a:lvl4pPr>
            <a:lvl5pPr algn="l">
              <a:defRPr lang="fr-F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fr-FR"/>
          </a:p>
        </p:txBody>
      </p:sp>
      <p:sp>
        <p:nvSpPr>
          <p:cNvPr id="6" name="Content Placeholder 5"/>
          <p:cNvSpPr>
            <a:spLocks noGrp="1"/>
          </p:cNvSpPr>
          <p:nvPr>
            <p:ph sz="quarter" idx="4"/>
          </p:nvPr>
        </p:nvSpPr>
        <p:spPr>
          <a:xfrm>
            <a:off x="2022230" y="3350924"/>
            <a:ext cx="6858000" cy="2897476"/>
          </a:xfrm>
        </p:spPr>
        <p:txBody>
          <a:bodyPr/>
          <a:lstStyle>
            <a:lvl1pPr latinLnBrk="0">
              <a:defRPr lang="fr-FR" sz="2400"/>
            </a:lvl1pPr>
            <a:lvl2pPr>
              <a:defRPr lang="fr-FR" sz="2000"/>
            </a:lvl2pPr>
            <a:lvl3pPr>
              <a:defRPr lang="fr-FR" sz="1800"/>
            </a:lvl3pPr>
            <a:lvl4pPr>
              <a:defRPr lang="fr-FR" sz="1600"/>
            </a:lvl4pPr>
            <a:lvl5pPr>
              <a:defRPr lang="fr-F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fr-FR"/>
          </a:p>
        </p:txBody>
      </p:sp>
      <p:sp>
        <p:nvSpPr>
          <p:cNvPr id="10" name="Date Placeholder 9"/>
          <p:cNvSpPr>
            <a:spLocks noGrp="1"/>
          </p:cNvSpPr>
          <p:nvPr>
            <p:ph type="dt" sz="half" idx="10"/>
          </p:nvPr>
        </p:nvSpPr>
        <p:spPr/>
        <p:txBody>
          <a:bodyPr/>
          <a:lstStyle/>
          <a:p>
            <a:fld id="{8D0C9A36-5073-4C0D-B116-F6E182EC71F1}" type="datetime1">
              <a:rPr lang="fr-BE" smtClean="0"/>
              <a:t>9/05/2017</a:t>
            </a:fld>
            <a:endParaRPr lang="fr-BE"/>
          </a:p>
        </p:txBody>
      </p:sp>
      <p:sp>
        <p:nvSpPr>
          <p:cNvPr id="11" name="Slide Number Placeholder 10"/>
          <p:cNvSpPr>
            <a:spLocks noGrp="1"/>
          </p:cNvSpPr>
          <p:nvPr>
            <p:ph type="sldNum" sz="quarter" idx="11"/>
          </p:nvPr>
        </p:nvSpPr>
        <p:spPr/>
        <p:txBody>
          <a:bodyPr/>
          <a:lstStyle/>
          <a:p>
            <a:fld id="{EFA46ED7-8EE6-4CB7-B47D-4D55E7DD6AA1}" type="slidenum">
              <a:rPr lang="fr-BE" smtClean="0"/>
              <a:t>‹N°›</a:t>
            </a:fld>
            <a:endParaRPr lang="fr-BE"/>
          </a:p>
        </p:txBody>
      </p:sp>
      <p:sp>
        <p:nvSpPr>
          <p:cNvPr id="12" name="Footer Placeholder 11"/>
          <p:cNvSpPr>
            <a:spLocks noGrp="1"/>
          </p:cNvSpPr>
          <p:nvPr>
            <p:ph type="ftr" sz="quarter" idx="12"/>
          </p:nvPr>
        </p:nvSpPr>
        <p:spPr/>
        <p:txBody>
          <a:bodyPr/>
          <a:lstStyle/>
          <a:p>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latinLnBrk="0">
              <a:defRPr lang="fr-FR" b="0"/>
            </a:lvl1pPr>
          </a:lstStyle>
          <a:p>
            <a:r>
              <a:rPr kumimoji="0" lang="fr-FR" smtClean="0"/>
              <a:t>Modifiez le style du titre</a:t>
            </a:r>
            <a:endParaRPr kumimoji="0" lang="fr-FR"/>
          </a:p>
        </p:txBody>
      </p:sp>
      <p:sp>
        <p:nvSpPr>
          <p:cNvPr id="6" name="Date Placeholder 5"/>
          <p:cNvSpPr>
            <a:spLocks noGrp="1"/>
          </p:cNvSpPr>
          <p:nvPr>
            <p:ph type="dt" sz="half" idx="10"/>
          </p:nvPr>
        </p:nvSpPr>
        <p:spPr/>
        <p:txBody>
          <a:bodyPr/>
          <a:lstStyle/>
          <a:p>
            <a:fld id="{B97D5CAD-9D6F-42F7-876F-1E8EE47660E4}" type="datetime1">
              <a:rPr lang="fr-BE" smtClean="0"/>
              <a:t>9/05/2017</a:t>
            </a:fld>
            <a:endParaRPr lang="fr-BE"/>
          </a:p>
        </p:txBody>
      </p:sp>
      <p:sp>
        <p:nvSpPr>
          <p:cNvPr id="7" name="Slide Number Placeholder 6"/>
          <p:cNvSpPr>
            <a:spLocks noGrp="1"/>
          </p:cNvSpPr>
          <p:nvPr>
            <p:ph type="sldNum" sz="quarter" idx="11"/>
          </p:nvPr>
        </p:nvSpPr>
        <p:spPr/>
        <p:txBody>
          <a:bodyPr/>
          <a:lstStyle/>
          <a:p>
            <a:fld id="{EFA46ED7-8EE6-4CB7-B47D-4D55E7DD6AA1}" type="slidenum">
              <a:rPr lang="fr-BE" smtClean="0"/>
              <a:t>‹N°›</a:t>
            </a:fld>
            <a:endParaRPr lang="fr-BE"/>
          </a:p>
        </p:txBody>
      </p:sp>
      <p:sp>
        <p:nvSpPr>
          <p:cNvPr id="8" name="Footer Placeholder 7"/>
          <p:cNvSpPr>
            <a:spLocks noGrp="1"/>
          </p:cNvSpPr>
          <p:nvPr>
            <p:ph type="ftr" sz="quarter" idx="12"/>
          </p:nvPr>
        </p:nvSpPr>
        <p:spPr/>
        <p:txBody>
          <a:bodyPr/>
          <a:lstStyle/>
          <a:p>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D3C3D70-8279-4196-920A-C578A7C1ED7E}" type="datetime1">
              <a:rPr lang="fr-BE" smtClean="0"/>
              <a:t>9/05/2017</a:t>
            </a:fld>
            <a:endParaRPr lang="fr-BE"/>
          </a:p>
        </p:txBody>
      </p:sp>
      <p:sp>
        <p:nvSpPr>
          <p:cNvPr id="6" name="Slide Number Placeholder 5"/>
          <p:cNvSpPr>
            <a:spLocks noGrp="1"/>
          </p:cNvSpPr>
          <p:nvPr>
            <p:ph type="sldNum" sz="quarter" idx="11"/>
          </p:nvPr>
        </p:nvSpPr>
        <p:spPr/>
        <p:txBody>
          <a:bodyPr/>
          <a:lstStyle/>
          <a:p>
            <a:fld id="{EFA46ED7-8EE6-4CB7-B47D-4D55E7DD6AA1}" type="slidenum">
              <a:rPr lang="fr-BE" smtClean="0"/>
              <a:t>‹N°›</a:t>
            </a:fld>
            <a:endParaRPr lang="fr-BE"/>
          </a:p>
        </p:txBody>
      </p:sp>
      <p:sp>
        <p:nvSpPr>
          <p:cNvPr id="7" name="Footer Placeholder 6"/>
          <p:cNvSpPr>
            <a:spLocks noGrp="1"/>
          </p:cNvSpPr>
          <p:nvPr>
            <p:ph type="ftr" sz="quarter" idx="12"/>
          </p:nvPr>
        </p:nvSpPr>
        <p:spPr/>
        <p:txBody>
          <a:bodyPr/>
          <a:lstStyle/>
          <a:p>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883105"/>
          </a:xfrm>
        </p:spPr>
        <p:txBody>
          <a:bodyPr vert="vert270" anchor="b"/>
          <a:lstStyle>
            <a:lvl1pPr marL="0" marR="18288" algn="r" latinLnBrk="0">
              <a:spcBef>
                <a:spcPts val="0"/>
              </a:spcBef>
              <a:buNone/>
              <a:defRPr lang="fr-FR" sz="2900" b="0" cap="all" baseline="0"/>
            </a:lvl1pPr>
          </a:lstStyle>
          <a:p>
            <a:r>
              <a:rPr kumimoji="0" lang="fr-FR" smtClean="0"/>
              <a:t>Modifiez le style du titre</a:t>
            </a:r>
            <a:endParaRPr kumimoji="0" lang="fr-FR"/>
          </a:p>
        </p:txBody>
      </p:sp>
      <p:sp>
        <p:nvSpPr>
          <p:cNvPr id="3" name="Text Placeholder 2"/>
          <p:cNvSpPr>
            <a:spLocks noGrp="1"/>
          </p:cNvSpPr>
          <p:nvPr>
            <p:ph type="body" idx="2"/>
          </p:nvPr>
        </p:nvSpPr>
        <p:spPr>
          <a:xfrm>
            <a:off x="1135856" y="367664"/>
            <a:ext cx="2438400" cy="5883105"/>
          </a:xfrm>
        </p:spPr>
        <p:txBody>
          <a:bodyPr anchor="t"/>
          <a:lstStyle>
            <a:lvl1pPr marL="0" indent="0" latinLnBrk="0">
              <a:spcBef>
                <a:spcPts val="0"/>
              </a:spcBef>
              <a:buNone/>
              <a:defRPr lang="fr-FR" sz="1400"/>
            </a:lvl1pPr>
            <a:lvl2pPr>
              <a:buNone/>
              <a:defRPr lang="fr-FR" sz="1200"/>
            </a:lvl2pPr>
            <a:lvl3pPr>
              <a:buNone/>
              <a:defRPr lang="fr-FR" sz="1000"/>
            </a:lvl3pPr>
            <a:lvl4pPr>
              <a:buNone/>
              <a:defRPr lang="fr-FR" sz="900"/>
            </a:lvl4pPr>
            <a:lvl5pPr>
              <a:buNone/>
              <a:defRPr lang="fr-FR" sz="900"/>
            </a:lvl5pPr>
          </a:lstStyle>
          <a:p>
            <a:pPr lvl="0" eaLnBrk="1" latinLnBrk="0" hangingPunct="1"/>
            <a:r>
              <a:rPr kumimoji="0" lang="fr-FR" smtClean="0"/>
              <a:t>Modifiez les styles du texte du masque</a:t>
            </a:r>
          </a:p>
        </p:txBody>
      </p:sp>
      <p:sp>
        <p:nvSpPr>
          <p:cNvPr id="4" name="Content Placeholder 3"/>
          <p:cNvSpPr>
            <a:spLocks noGrp="1"/>
          </p:cNvSpPr>
          <p:nvPr>
            <p:ph sz="half" idx="1"/>
          </p:nvPr>
        </p:nvSpPr>
        <p:spPr>
          <a:xfrm>
            <a:off x="3651250" y="320040"/>
            <a:ext cx="5276088" cy="5928360"/>
          </a:xfrm>
        </p:spPr>
        <p:txBody>
          <a:bodyPr/>
          <a:lstStyle>
            <a:lvl1pPr latinLnBrk="0">
              <a:spcBef>
                <a:spcPts val="0"/>
              </a:spcBef>
              <a:defRPr lang="fr-FR" sz="3000"/>
            </a:lvl1pPr>
            <a:lvl2pPr>
              <a:defRPr lang="fr-FR" sz="2600"/>
            </a:lvl2pPr>
            <a:lvl3pPr>
              <a:defRPr lang="fr-FR" sz="2400"/>
            </a:lvl3pPr>
            <a:lvl4pPr>
              <a:defRPr lang="fr-FR" sz="2000"/>
            </a:lvl4pPr>
            <a:lvl5pPr>
              <a:defRPr lang="fr-FR" sz="20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fr-FR"/>
          </a:p>
        </p:txBody>
      </p:sp>
      <p:sp>
        <p:nvSpPr>
          <p:cNvPr id="8" name="Date Placeholder 7"/>
          <p:cNvSpPr>
            <a:spLocks noGrp="1"/>
          </p:cNvSpPr>
          <p:nvPr>
            <p:ph type="dt" sz="half" idx="10"/>
          </p:nvPr>
        </p:nvSpPr>
        <p:spPr/>
        <p:txBody>
          <a:bodyPr/>
          <a:lstStyle/>
          <a:p>
            <a:fld id="{8B0DEEA8-97F2-4CFB-9DDB-4405FE44BFC3}" type="datetime1">
              <a:rPr lang="fr-BE" smtClean="0"/>
              <a:t>9/05/2017</a:t>
            </a:fld>
            <a:endParaRPr lang="fr-BE"/>
          </a:p>
        </p:txBody>
      </p:sp>
      <p:sp>
        <p:nvSpPr>
          <p:cNvPr id="9" name="Slide Number Placeholder 8"/>
          <p:cNvSpPr>
            <a:spLocks noGrp="1"/>
          </p:cNvSpPr>
          <p:nvPr>
            <p:ph type="sldNum" sz="quarter" idx="11"/>
          </p:nvPr>
        </p:nvSpPr>
        <p:spPr/>
        <p:txBody>
          <a:bodyPr/>
          <a:lstStyle/>
          <a:p>
            <a:fld id="{EFA46ED7-8EE6-4CB7-B47D-4D55E7DD6AA1}" type="slidenum">
              <a:rPr lang="fr-BE" smtClean="0"/>
              <a:t>‹N°›</a:t>
            </a:fld>
            <a:endParaRPr lang="fr-BE"/>
          </a:p>
        </p:txBody>
      </p:sp>
      <p:sp>
        <p:nvSpPr>
          <p:cNvPr id="10" name="Footer Placeholder 9"/>
          <p:cNvSpPr>
            <a:spLocks noGrp="1"/>
          </p:cNvSpPr>
          <p:nvPr>
            <p:ph type="ftr" sz="quarter" idx="12"/>
          </p:nvPr>
        </p:nvSpPr>
        <p:spPr/>
        <p:txBody>
          <a:bodyPr/>
          <a:lstStyle/>
          <a:p>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097504"/>
          </a:xfrm>
        </p:spPr>
        <p:txBody>
          <a:bodyPr vert="vert270" anchor="b"/>
          <a:lstStyle>
            <a:lvl1pPr marL="0" algn="l" latinLnBrk="0">
              <a:buNone/>
              <a:defRPr lang="fr-FR" sz="3000" b="0" cap="all" baseline="0"/>
            </a:lvl1pPr>
          </a:lstStyle>
          <a:p>
            <a:r>
              <a:rPr kumimoji="0" lang="fr-FR" smtClean="0"/>
              <a:t>Modifiez le style du titre</a:t>
            </a:r>
            <a:endParaRPr kumimoji="0" lang="fr-FR"/>
          </a:p>
        </p:txBody>
      </p:sp>
      <p:sp>
        <p:nvSpPr>
          <p:cNvPr id="3" name="Picture Placeholder 2"/>
          <p:cNvSpPr>
            <a:spLocks noGrp="1"/>
          </p:cNvSpPr>
          <p:nvPr>
            <p:ph type="pic" idx="1"/>
          </p:nvPr>
        </p:nvSpPr>
        <p:spPr>
          <a:xfrm>
            <a:off x="1138237" y="373966"/>
            <a:ext cx="7333488" cy="5264834"/>
          </a:xfrm>
          <a:solidFill>
            <a:schemeClr val="bg2">
              <a:shade val="50000"/>
            </a:schemeClr>
          </a:solidFill>
        </p:spPr>
        <p:txBody>
          <a:bodyPr/>
          <a:lstStyle>
            <a:lvl1pPr marL="0" indent="0" latinLnBrk="0">
              <a:buNone/>
              <a:defRPr lang="fr-FR" sz="3200"/>
            </a:lvl1pPr>
          </a:lstStyle>
          <a:p>
            <a:r>
              <a:rPr kumimoji="0" lang="fr-FR" smtClean="0"/>
              <a:t>Cliquez sur l'icône pour ajouter une image</a:t>
            </a:r>
            <a:endParaRPr kumimoji="0" lang="fr-FR"/>
          </a:p>
        </p:txBody>
      </p:sp>
      <p:sp>
        <p:nvSpPr>
          <p:cNvPr id="4" name="Text Placeholder 3"/>
          <p:cNvSpPr>
            <a:spLocks noGrp="1"/>
          </p:cNvSpPr>
          <p:nvPr>
            <p:ph type="body" sz="half" idx="2"/>
          </p:nvPr>
        </p:nvSpPr>
        <p:spPr>
          <a:xfrm>
            <a:off x="1143000" y="5638800"/>
            <a:ext cx="7333488" cy="609600"/>
          </a:xfrm>
          <a:solidFill>
            <a:schemeClr val="accent1">
              <a:alpha val="15000"/>
            </a:schemeClr>
          </a:solidFill>
          <a:ln>
            <a:solidFill>
              <a:schemeClr val="accent1"/>
            </a:solidFill>
            <a:miter lim="800000"/>
          </a:ln>
        </p:spPr>
        <p:txBody>
          <a:bodyPr/>
          <a:lstStyle>
            <a:lvl1pPr marL="0" indent="0" latinLnBrk="0">
              <a:spcBef>
                <a:spcPts val="0"/>
              </a:spcBef>
              <a:buNone/>
              <a:defRPr lang="fr-FR" sz="1400"/>
            </a:lvl1pPr>
            <a:lvl2pPr>
              <a:defRPr lang="fr-FR" sz="1200"/>
            </a:lvl2pPr>
            <a:lvl3pPr>
              <a:defRPr lang="fr-FR" sz="1000"/>
            </a:lvl3pPr>
            <a:lvl4pPr>
              <a:defRPr lang="fr-FR" sz="900"/>
            </a:lvl4pPr>
            <a:lvl5pPr>
              <a:defRPr lang="fr-FR" sz="900"/>
            </a:lvl5pPr>
          </a:lstStyle>
          <a:p>
            <a:pPr lvl="0" eaLnBrk="1" latinLnBrk="0" hangingPunct="1"/>
            <a:r>
              <a:rPr kumimoji="0" lang="fr-FR" smtClean="0"/>
              <a:t>Modifiez les styles du texte du masque</a:t>
            </a:r>
          </a:p>
        </p:txBody>
      </p:sp>
      <p:sp>
        <p:nvSpPr>
          <p:cNvPr id="8" name="Date Placeholder 7"/>
          <p:cNvSpPr>
            <a:spLocks noGrp="1"/>
          </p:cNvSpPr>
          <p:nvPr>
            <p:ph type="dt" sz="half" idx="10"/>
          </p:nvPr>
        </p:nvSpPr>
        <p:spPr/>
        <p:txBody>
          <a:bodyPr/>
          <a:lstStyle/>
          <a:p>
            <a:fld id="{4D0EE26F-5D50-4AB3-B277-F1264CCDA8DA}" type="datetime1">
              <a:rPr lang="fr-BE" smtClean="0"/>
              <a:t>9/05/2017</a:t>
            </a:fld>
            <a:endParaRPr lang="fr-BE"/>
          </a:p>
        </p:txBody>
      </p:sp>
      <p:sp>
        <p:nvSpPr>
          <p:cNvPr id="9" name="Slide Number Placeholder 8"/>
          <p:cNvSpPr>
            <a:spLocks noGrp="1"/>
          </p:cNvSpPr>
          <p:nvPr>
            <p:ph type="sldNum" sz="quarter" idx="11"/>
          </p:nvPr>
        </p:nvSpPr>
        <p:spPr/>
        <p:txBody>
          <a:bodyPr/>
          <a:lstStyle/>
          <a:p>
            <a:fld id="{EFA46ED7-8EE6-4CB7-B47D-4D55E7DD6AA1}" type="slidenum">
              <a:rPr lang="fr-BE" smtClean="0"/>
              <a:t>‹N°›</a:t>
            </a:fld>
            <a:endParaRPr lang="fr-BE"/>
          </a:p>
        </p:txBody>
      </p:sp>
      <p:sp>
        <p:nvSpPr>
          <p:cNvPr id="10" name="Footer Placeholder 9"/>
          <p:cNvSpPr>
            <a:spLocks noGrp="1"/>
          </p:cNvSpPr>
          <p:nvPr>
            <p:ph type="ftr" sz="quarter" idx="12"/>
          </p:nvPr>
        </p:nvSpPr>
        <p:spPr/>
        <p:txBody>
          <a:bodyPr/>
          <a:lstStyle/>
          <a:p>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fr-FR"/>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104106"/>
          </a:xfrm>
          <a:prstGeom prst="rect">
            <a:avLst/>
          </a:prstGeom>
        </p:spPr>
        <p:txBody>
          <a:bodyPr vert="horz" anchor="ctr">
            <a:normAutofit/>
          </a:bodyPr>
          <a:lstStyle/>
          <a:p>
            <a:r>
              <a:rPr kumimoji="0" lang="fr-FR"/>
              <a:t>Cliquez pour modifier le style du titre</a:t>
            </a:r>
          </a:p>
        </p:txBody>
      </p:sp>
      <p:sp>
        <p:nvSpPr>
          <p:cNvPr id="13" name="Text Placeholder 12"/>
          <p:cNvSpPr>
            <a:spLocks noGrp="1"/>
          </p:cNvSpPr>
          <p:nvPr>
            <p:ph type="body" idx="1"/>
          </p:nvPr>
        </p:nvSpPr>
        <p:spPr>
          <a:xfrm>
            <a:off x="457200" y="1524000"/>
            <a:ext cx="8229600" cy="4648200"/>
          </a:xfrm>
          <a:prstGeom prst="rect">
            <a:avLst/>
          </a:prstGeom>
        </p:spPr>
        <p:txBody>
          <a:bodyPr vert="horz" anchor="t">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p>
        </p:txBody>
      </p:sp>
      <p:sp>
        <p:nvSpPr>
          <p:cNvPr id="14" name="Date Placeholder 13"/>
          <p:cNvSpPr>
            <a:spLocks noGrp="1"/>
          </p:cNvSpPr>
          <p:nvPr>
            <p:ph type="dt" sz="half" idx="2"/>
          </p:nvPr>
        </p:nvSpPr>
        <p:spPr>
          <a:xfrm>
            <a:off x="4791456" y="6365748"/>
            <a:ext cx="2133600" cy="301752"/>
          </a:xfrm>
          <a:prstGeom prst="rect">
            <a:avLst/>
          </a:prstGeom>
        </p:spPr>
        <p:txBody>
          <a:bodyPr vert="horz" anchor="b"/>
          <a:lstStyle>
            <a:lvl1pPr algn="l" eaLnBrk="1" latinLnBrk="0" hangingPunct="1">
              <a:defRPr kumimoji="0" lang="fr-FR" sz="1000" b="0">
                <a:solidFill>
                  <a:schemeClr val="tx1"/>
                </a:solidFill>
              </a:defRPr>
            </a:lvl1pPr>
          </a:lstStyle>
          <a:p>
            <a:fld id="{2F9FC4FA-6726-41C9-8BD8-F7B7F5D3E2D2}" type="datetime1">
              <a:rPr lang="fr-BE" smtClean="0"/>
              <a:t>9/05/2017</a:t>
            </a:fld>
            <a:endParaRPr lang="fr-BE"/>
          </a:p>
        </p:txBody>
      </p:sp>
      <p:sp>
        <p:nvSpPr>
          <p:cNvPr id="3" name="Footer Placeholder 2"/>
          <p:cNvSpPr>
            <a:spLocks noGrp="1"/>
          </p:cNvSpPr>
          <p:nvPr>
            <p:ph type="ftr" sz="quarter" idx="3"/>
          </p:nvPr>
        </p:nvSpPr>
        <p:spPr>
          <a:xfrm>
            <a:off x="457200" y="6366669"/>
            <a:ext cx="4260056" cy="300831"/>
          </a:xfrm>
          <a:prstGeom prst="rect">
            <a:avLst/>
          </a:prstGeom>
        </p:spPr>
        <p:txBody>
          <a:bodyPr vert="horz" anchor="b"/>
          <a:lstStyle>
            <a:lvl1pPr algn="r" eaLnBrk="1" latinLnBrk="0" hangingPunct="1">
              <a:defRPr kumimoji="0" lang="fr-FR" sz="1000">
                <a:solidFill>
                  <a:schemeClr val="tx1"/>
                </a:solidFill>
              </a:defRPr>
            </a:lvl1pPr>
          </a:lstStyle>
          <a:p>
            <a:endParaRPr lang="fr-BE"/>
          </a:p>
        </p:txBody>
      </p:sp>
      <p:sp>
        <p:nvSpPr>
          <p:cNvPr id="23" name="Slide Number Placeholder 22"/>
          <p:cNvSpPr>
            <a:spLocks noGrp="1"/>
          </p:cNvSpPr>
          <p:nvPr>
            <p:ph type="sldNum" sz="quarter" idx="4"/>
          </p:nvPr>
        </p:nvSpPr>
        <p:spPr>
          <a:xfrm>
            <a:off x="7589520" y="6365748"/>
            <a:ext cx="502920" cy="301752"/>
          </a:xfrm>
          <a:prstGeom prst="rect">
            <a:avLst/>
          </a:prstGeom>
        </p:spPr>
        <p:txBody>
          <a:bodyPr vert="horz" anchor="b"/>
          <a:lstStyle>
            <a:lvl1pPr algn="ctr" eaLnBrk="1" latinLnBrk="0" hangingPunct="1">
              <a:defRPr kumimoji="0" lang="fr-FR" sz="1200">
                <a:solidFill>
                  <a:schemeClr val="tx1"/>
                </a:solidFill>
              </a:defRPr>
            </a:lvl1pPr>
          </a:lstStyle>
          <a:p>
            <a:fld id="{EFA46ED7-8EE6-4CB7-B47D-4D55E7DD6AA1}"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marL="484632" algn="l" rtl="0" eaLnBrk="1" latinLnBrk="0" hangingPunct="1">
        <a:spcBef>
          <a:spcPct val="0"/>
        </a:spcBef>
        <a:buNone/>
        <a:defRPr kumimoji="0" lang="fr-FR" sz="4200" kern="1200">
          <a:ln w="6350">
            <a:noFill/>
          </a:ln>
          <a:solidFill>
            <a:schemeClr val="tx2"/>
          </a:solidFill>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lang="fr-FR"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lang="fr-FR"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lang="fr-FR"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lang="fr-FR"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lang="fr-F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lang="fr-FR"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lang="fr-FR"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lang="fr-FR"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lang="fr-FR" sz="1600" kern="1200">
          <a:solidFill>
            <a:schemeClr val="tx1"/>
          </a:solidFill>
          <a:latin typeface="+mn-lt"/>
          <a:ea typeface="+mn-ea"/>
          <a:cs typeface="+mn-cs"/>
        </a:defRPr>
      </a:lvl9pPr>
    </p:bodyStyle>
    <p:otherStyle>
      <a:lvl1pPr marL="0" algn="l" rtl="0" eaLnBrk="1" latinLnBrk="0" hangingPunct="1">
        <a:defRPr kumimoji="0" lang="fr-FR" kern="1200">
          <a:solidFill>
            <a:schemeClr val="tx1"/>
          </a:solidFill>
          <a:latin typeface="+mn-lt"/>
          <a:ea typeface="+mn-ea"/>
          <a:cs typeface="+mn-cs"/>
        </a:defRPr>
      </a:lvl1pPr>
      <a:lvl2pPr marL="457200" algn="l" rtl="0" eaLnBrk="1" latinLnBrk="0" hangingPunct="1">
        <a:defRPr kumimoji="0" lang="fr-FR" kern="1200">
          <a:solidFill>
            <a:schemeClr val="tx1"/>
          </a:solidFill>
          <a:latin typeface="+mn-lt"/>
          <a:ea typeface="+mn-ea"/>
          <a:cs typeface="+mn-cs"/>
        </a:defRPr>
      </a:lvl2pPr>
      <a:lvl3pPr marL="914400" algn="l" rtl="0" eaLnBrk="1" latinLnBrk="0" hangingPunct="1">
        <a:defRPr kumimoji="0" lang="fr-FR" kern="1200">
          <a:solidFill>
            <a:schemeClr val="tx1"/>
          </a:solidFill>
          <a:latin typeface="+mn-lt"/>
          <a:ea typeface="+mn-ea"/>
          <a:cs typeface="+mn-cs"/>
        </a:defRPr>
      </a:lvl3pPr>
      <a:lvl4pPr marL="1371600" algn="l" rtl="0" eaLnBrk="1" latinLnBrk="0" hangingPunct="1">
        <a:defRPr kumimoji="0" lang="fr-FR" kern="1200">
          <a:solidFill>
            <a:schemeClr val="tx1"/>
          </a:solidFill>
          <a:latin typeface="+mn-lt"/>
          <a:ea typeface="+mn-ea"/>
          <a:cs typeface="+mn-cs"/>
        </a:defRPr>
      </a:lvl4pPr>
      <a:lvl5pPr marL="1828800" algn="l" rtl="0" eaLnBrk="1" latinLnBrk="0" hangingPunct="1">
        <a:defRPr kumimoji="0" lang="fr-FR" kern="1200">
          <a:solidFill>
            <a:schemeClr val="tx1"/>
          </a:solidFill>
          <a:latin typeface="+mn-lt"/>
          <a:ea typeface="+mn-ea"/>
          <a:cs typeface="+mn-cs"/>
        </a:defRPr>
      </a:lvl5pPr>
      <a:lvl6pPr marL="2286000" algn="l" rtl="0" eaLnBrk="1" latinLnBrk="0" hangingPunct="1">
        <a:defRPr kumimoji="0" lang="fr-FR" kern="1200">
          <a:solidFill>
            <a:schemeClr val="tx1"/>
          </a:solidFill>
          <a:latin typeface="+mn-lt"/>
          <a:ea typeface="+mn-ea"/>
          <a:cs typeface="+mn-cs"/>
        </a:defRPr>
      </a:lvl6pPr>
      <a:lvl7pPr marL="2743200" algn="l" rtl="0" eaLnBrk="1" latinLnBrk="0" hangingPunct="1">
        <a:defRPr kumimoji="0" lang="fr-FR" kern="1200">
          <a:solidFill>
            <a:schemeClr val="tx1"/>
          </a:solidFill>
          <a:latin typeface="+mn-lt"/>
          <a:ea typeface="+mn-ea"/>
          <a:cs typeface="+mn-cs"/>
        </a:defRPr>
      </a:lvl7pPr>
      <a:lvl8pPr marL="3200400" algn="l" rtl="0" eaLnBrk="1" latinLnBrk="0" hangingPunct="1">
        <a:defRPr kumimoji="0" lang="fr-FR" kern="1200">
          <a:solidFill>
            <a:schemeClr val="tx1"/>
          </a:solidFill>
          <a:latin typeface="+mn-lt"/>
          <a:ea typeface="+mn-ea"/>
          <a:cs typeface="+mn-cs"/>
        </a:defRPr>
      </a:lvl8pPr>
      <a:lvl9pPr marL="3657600" algn="l" rtl="0" eaLnBrk="1" latinLnBrk="0" hangingPunct="1">
        <a:defRPr kumimoji="0" lang="fr-F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mailto:charlotte.quevedo@gov.wallonie.be"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620688"/>
            <a:ext cx="8062912" cy="2376264"/>
          </a:xfrm>
        </p:spPr>
        <p:txBody>
          <a:bodyPr>
            <a:normAutofit fontScale="90000"/>
          </a:bodyPr>
          <a:lstStyle/>
          <a:p>
            <a:r>
              <a:rPr lang="fr-FR" dirty="0" smtClean="0"/>
              <a:t>La stratégie wallonne</a:t>
            </a:r>
            <a:br>
              <a:rPr lang="fr-FR" dirty="0" smtClean="0"/>
            </a:br>
            <a:r>
              <a:rPr lang="fr-FR" dirty="0" smtClean="0"/>
              <a:t>de rénovation énergétique des bâtiments à long terme</a:t>
            </a:r>
            <a:br>
              <a:rPr lang="fr-FR" dirty="0" smtClean="0"/>
            </a:br>
            <a:r>
              <a:rPr lang="fr-FR" dirty="0" smtClean="0"/>
              <a:t>en 10 idées phares</a:t>
            </a:r>
            <a:endParaRPr lang="fr-BE" dirty="0"/>
          </a:p>
        </p:txBody>
      </p:sp>
      <p:sp>
        <p:nvSpPr>
          <p:cNvPr id="3" name="Sous-titre 2"/>
          <p:cNvSpPr>
            <a:spLocks noGrp="1"/>
          </p:cNvSpPr>
          <p:nvPr>
            <p:ph type="subTitle" idx="1"/>
          </p:nvPr>
        </p:nvSpPr>
        <p:spPr>
          <a:xfrm>
            <a:off x="611560" y="3140968"/>
            <a:ext cx="8062912" cy="2520280"/>
          </a:xfrm>
        </p:spPr>
        <p:txBody>
          <a:bodyPr>
            <a:normAutofit/>
          </a:bodyPr>
          <a:lstStyle/>
          <a:p>
            <a:r>
              <a:rPr lang="fr-BE" sz="3200" dirty="0" smtClean="0">
                <a:solidFill>
                  <a:schemeClr val="accent1"/>
                </a:solidFill>
              </a:rPr>
              <a:t>Christophe Lacroix</a:t>
            </a:r>
          </a:p>
          <a:p>
            <a:r>
              <a:rPr lang="fr-FR" dirty="0"/>
              <a:t>Ministre wallon du Budget, de la Fonction </a:t>
            </a:r>
            <a:r>
              <a:rPr lang="fr-FR" dirty="0" smtClean="0"/>
              <a:t>publique,</a:t>
            </a:r>
            <a:br>
              <a:rPr lang="fr-FR" dirty="0" smtClean="0"/>
            </a:br>
            <a:r>
              <a:rPr lang="fr-FR" dirty="0" smtClean="0"/>
              <a:t>de </a:t>
            </a:r>
            <a:r>
              <a:rPr lang="fr-FR" dirty="0"/>
              <a:t>la Simplification </a:t>
            </a:r>
            <a:r>
              <a:rPr lang="fr-FR" dirty="0" smtClean="0"/>
              <a:t>administrative et de l’Énergie</a:t>
            </a:r>
            <a:endParaRPr lang="fr-FR" dirty="0"/>
          </a:p>
          <a:p>
            <a:endParaRPr lang="fr-BE" dirty="0" smtClean="0">
              <a:solidFill>
                <a:schemeClr val="tx2"/>
              </a:solidFill>
            </a:endParaRPr>
          </a:p>
          <a:p>
            <a:pPr algn="l"/>
            <a:r>
              <a:rPr lang="fr-BE" dirty="0" smtClean="0">
                <a:solidFill>
                  <a:schemeClr val="tx2"/>
                </a:solidFill>
              </a:rPr>
              <a:t>Namur</a:t>
            </a:r>
          </a:p>
          <a:p>
            <a:pPr algn="l"/>
            <a:r>
              <a:rPr lang="fr-BE" dirty="0" smtClean="0">
                <a:solidFill>
                  <a:schemeClr val="tx2"/>
                </a:solidFill>
              </a:rPr>
              <a:t>10 mai 2017</a:t>
            </a:r>
            <a:endParaRPr lang="fr-BE" dirty="0">
              <a:solidFill>
                <a:schemeClr val="tx2"/>
              </a:solidFill>
            </a:endParaRPr>
          </a:p>
        </p:txBody>
      </p:sp>
      <p:pic>
        <p:nvPicPr>
          <p:cNvPr id="4" name="Imag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2239" y="5013176"/>
            <a:ext cx="1490225" cy="1603277"/>
          </a:xfrm>
          <a:prstGeom prst="rect">
            <a:avLst/>
          </a:prstGeom>
        </p:spPr>
      </p:pic>
    </p:spTree>
    <p:extLst>
      <p:ext uri="{BB962C8B-B14F-4D97-AF65-F5344CB8AC3E}">
        <p14:creationId xmlns:p14="http://schemas.microsoft.com/office/powerpoint/2010/main" val="599398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539552" y="476672"/>
            <a:ext cx="8062912" cy="864096"/>
          </a:xfrm>
        </p:spPr>
        <p:txBody>
          <a:bodyPr>
            <a:noAutofit/>
          </a:bodyPr>
          <a:lstStyle/>
          <a:p>
            <a:pPr algn="l"/>
            <a:r>
              <a:rPr lang="fr-BE" sz="3600" b="1" cap="all" dirty="0" smtClean="0">
                <a:solidFill>
                  <a:schemeClr val="bg1"/>
                </a:solidFill>
              </a:rPr>
              <a:t>IX. Au service </a:t>
            </a:r>
            <a:r>
              <a:rPr lang="fr-BE" sz="3600" b="1" cap="all" dirty="0" smtClean="0">
                <a:solidFill>
                  <a:schemeClr val="bg1"/>
                </a:solidFill>
              </a:rPr>
              <a:t>de l’emploi local et des entreprises</a:t>
            </a:r>
            <a:endParaRPr lang="fr-BE" sz="3600" b="1" cap="all" dirty="0">
              <a:solidFill>
                <a:schemeClr val="bg1"/>
              </a:solidFill>
            </a:endParaRPr>
          </a:p>
        </p:txBody>
      </p:sp>
      <p:sp>
        <p:nvSpPr>
          <p:cNvPr id="5" name="Sous-titre 4"/>
          <p:cNvSpPr>
            <a:spLocks noGrp="1"/>
          </p:cNvSpPr>
          <p:nvPr>
            <p:ph type="subTitle" idx="1"/>
          </p:nvPr>
        </p:nvSpPr>
        <p:spPr>
          <a:xfrm>
            <a:off x="539552" y="1484784"/>
            <a:ext cx="8062912" cy="5040560"/>
          </a:xfrm>
        </p:spPr>
        <p:txBody>
          <a:bodyPr>
            <a:noAutofit/>
          </a:bodyPr>
          <a:lstStyle/>
          <a:p>
            <a:pPr algn="l"/>
            <a:r>
              <a:rPr lang="fr-BE" sz="2000" dirty="0">
                <a:solidFill>
                  <a:schemeClr val="tx1">
                    <a:lumMod val="50000"/>
                    <a:lumOff val="50000"/>
                  </a:schemeClr>
                </a:solidFill>
              </a:rPr>
              <a:t>La rénovation des bâtiments fait généralement appel à de la </a:t>
            </a:r>
            <a:r>
              <a:rPr lang="fr-BE" sz="2000" b="1" dirty="0">
                <a:solidFill>
                  <a:srgbClr val="C00000"/>
                </a:solidFill>
              </a:rPr>
              <a:t>main-d’œuvre locale</a:t>
            </a:r>
            <a:r>
              <a:rPr lang="fr-BE" sz="2000" dirty="0">
                <a:solidFill>
                  <a:schemeClr val="tx1">
                    <a:lumMod val="50000"/>
                    <a:lumOff val="50000"/>
                  </a:schemeClr>
                </a:solidFill>
              </a:rPr>
              <a:t>. </a:t>
            </a:r>
            <a:endParaRPr lang="fr-BE" sz="2000" dirty="0" smtClean="0">
              <a:solidFill>
                <a:schemeClr val="tx1">
                  <a:lumMod val="50000"/>
                  <a:lumOff val="50000"/>
                </a:schemeClr>
              </a:solidFill>
            </a:endParaRPr>
          </a:p>
          <a:p>
            <a:pPr algn="l"/>
            <a:endParaRPr lang="fr-BE" sz="2000" dirty="0">
              <a:solidFill>
                <a:schemeClr val="tx1">
                  <a:lumMod val="50000"/>
                  <a:lumOff val="50000"/>
                </a:schemeClr>
              </a:solidFill>
            </a:endParaRPr>
          </a:p>
          <a:p>
            <a:pPr algn="l"/>
            <a:r>
              <a:rPr lang="fr-BE" sz="2000" dirty="0" smtClean="0">
                <a:solidFill>
                  <a:schemeClr val="tx1">
                    <a:lumMod val="50000"/>
                    <a:lumOff val="50000"/>
                  </a:schemeClr>
                </a:solidFill>
              </a:rPr>
              <a:t>En </a:t>
            </a:r>
            <a:r>
              <a:rPr lang="fr-BE" sz="2000" dirty="0">
                <a:solidFill>
                  <a:schemeClr val="tx1">
                    <a:lumMod val="50000"/>
                    <a:lumOff val="50000"/>
                  </a:schemeClr>
                </a:solidFill>
              </a:rPr>
              <a:t>augmentant le taux de rénovation, la stratégie wallonne de rénovation contribue à la création importante d’activités et d’emplois pour le secteur de la construction wallon, constitué en grande partie de </a:t>
            </a:r>
            <a:r>
              <a:rPr lang="fr-BE" sz="2000" b="1" dirty="0" smtClean="0">
                <a:solidFill>
                  <a:srgbClr val="C00000"/>
                </a:solidFill>
              </a:rPr>
              <a:t>PME</a:t>
            </a:r>
            <a:r>
              <a:rPr lang="fr-BE" sz="2000" dirty="0" smtClean="0">
                <a:solidFill>
                  <a:schemeClr val="tx1">
                    <a:lumMod val="50000"/>
                    <a:lumOff val="50000"/>
                  </a:schemeClr>
                </a:solidFill>
              </a:rPr>
              <a:t>. </a:t>
            </a:r>
            <a:r>
              <a:rPr lang="fr-BE" sz="2000" dirty="0">
                <a:solidFill>
                  <a:schemeClr val="tx1">
                    <a:lumMod val="50000"/>
                    <a:lumOff val="50000"/>
                  </a:schemeClr>
                </a:solidFill>
              </a:rPr>
              <a:t>Le renforcement des exigences en matière de performance énergétique est </a:t>
            </a:r>
            <a:r>
              <a:rPr lang="fr-BE" sz="2000" dirty="0" smtClean="0">
                <a:solidFill>
                  <a:schemeClr val="tx1">
                    <a:lumMod val="50000"/>
                    <a:lumOff val="50000"/>
                  </a:schemeClr>
                </a:solidFill>
              </a:rPr>
              <a:t>aussi une </a:t>
            </a:r>
            <a:r>
              <a:rPr lang="fr-BE" sz="2000" dirty="0">
                <a:solidFill>
                  <a:schemeClr val="tx1">
                    <a:lumMod val="50000"/>
                    <a:lumOff val="50000"/>
                  </a:schemeClr>
                </a:solidFill>
              </a:rPr>
              <a:t>opportunité pour </a:t>
            </a:r>
            <a:r>
              <a:rPr lang="fr-BE" sz="2000" dirty="0" smtClean="0">
                <a:solidFill>
                  <a:schemeClr val="tx1">
                    <a:lumMod val="50000"/>
                    <a:lumOff val="50000"/>
                  </a:schemeClr>
                </a:solidFill>
              </a:rPr>
              <a:t>nos entreprises de </a:t>
            </a:r>
            <a:r>
              <a:rPr lang="fr-BE" sz="2000" dirty="0">
                <a:solidFill>
                  <a:schemeClr val="tx1">
                    <a:lumMod val="50000"/>
                    <a:lumOff val="50000"/>
                  </a:schemeClr>
                </a:solidFill>
              </a:rPr>
              <a:t>développer des compétences pointues dans les techniques liées à l’enveloppe et aux systèmes du bâtiment. </a:t>
            </a:r>
            <a:endParaRPr lang="fr-BE" sz="2000" dirty="0" smtClean="0">
              <a:solidFill>
                <a:schemeClr val="tx1">
                  <a:lumMod val="50000"/>
                  <a:lumOff val="50000"/>
                </a:schemeClr>
              </a:solidFill>
            </a:endParaRPr>
          </a:p>
          <a:p>
            <a:pPr algn="l"/>
            <a:endParaRPr lang="fr-BE" sz="2000" dirty="0">
              <a:solidFill>
                <a:schemeClr val="tx1">
                  <a:lumMod val="50000"/>
                  <a:lumOff val="50000"/>
                </a:schemeClr>
              </a:solidFill>
            </a:endParaRPr>
          </a:p>
          <a:p>
            <a:pPr algn="l"/>
            <a:r>
              <a:rPr lang="fr-BE" sz="2000" dirty="0" smtClean="0">
                <a:solidFill>
                  <a:schemeClr val="tx1">
                    <a:lumMod val="50000"/>
                    <a:lumOff val="50000"/>
                  </a:schemeClr>
                </a:solidFill>
              </a:rPr>
              <a:t>La stratégie de rénovation va de paire avec les mesures anti-dumping social mises en place par le Gouvernement wallon, afin de favoriser la consommation intérieure</a:t>
            </a:r>
            <a:r>
              <a:rPr lang="fr-BE" sz="2000" dirty="0" smtClean="0">
                <a:solidFill>
                  <a:schemeClr val="tx1">
                    <a:lumMod val="50000"/>
                    <a:lumOff val="50000"/>
                  </a:schemeClr>
                </a:solidFill>
              </a:rPr>
              <a:t>.</a:t>
            </a:r>
            <a:endParaRPr lang="fr-BE" sz="2000" dirty="0">
              <a:solidFill>
                <a:schemeClr val="tx1">
                  <a:lumMod val="50000"/>
                  <a:lumOff val="50000"/>
                </a:schemeClr>
              </a:solidFill>
            </a:endParaRPr>
          </a:p>
          <a:p>
            <a:pPr algn="l"/>
            <a:endParaRPr lang="fr-BE" sz="2000" dirty="0" smtClean="0">
              <a:solidFill>
                <a:schemeClr val="tx1">
                  <a:lumMod val="50000"/>
                  <a:lumOff val="50000"/>
                </a:schemeClr>
              </a:solidFill>
            </a:endParaRPr>
          </a:p>
        </p:txBody>
      </p:sp>
    </p:spTree>
    <p:extLst>
      <p:ext uri="{BB962C8B-B14F-4D97-AF65-F5344CB8AC3E}">
        <p14:creationId xmlns:p14="http://schemas.microsoft.com/office/powerpoint/2010/main" val="2352319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539552" y="476672"/>
            <a:ext cx="8062912" cy="864096"/>
          </a:xfrm>
        </p:spPr>
        <p:txBody>
          <a:bodyPr>
            <a:noAutofit/>
          </a:bodyPr>
          <a:lstStyle/>
          <a:p>
            <a:pPr algn="l"/>
            <a:r>
              <a:rPr lang="fr-BE" sz="3600" b="1" cap="all" dirty="0">
                <a:solidFill>
                  <a:schemeClr val="bg1"/>
                </a:solidFill>
              </a:rPr>
              <a:t>X</a:t>
            </a:r>
            <a:r>
              <a:rPr lang="fr-BE" sz="3600" b="1" cap="all" dirty="0" smtClean="0">
                <a:solidFill>
                  <a:schemeClr val="bg1"/>
                </a:solidFill>
              </a:rPr>
              <a:t>. Des bénéfices pour les pouvoirs publics</a:t>
            </a:r>
            <a:endParaRPr lang="fr-BE" sz="3600" b="1" cap="all" dirty="0">
              <a:solidFill>
                <a:schemeClr val="bg1"/>
              </a:solidFill>
            </a:endParaRPr>
          </a:p>
        </p:txBody>
      </p:sp>
      <p:sp>
        <p:nvSpPr>
          <p:cNvPr id="5" name="Sous-titre 4"/>
          <p:cNvSpPr>
            <a:spLocks noGrp="1"/>
          </p:cNvSpPr>
          <p:nvPr>
            <p:ph type="subTitle" idx="1"/>
          </p:nvPr>
        </p:nvSpPr>
        <p:spPr>
          <a:xfrm>
            <a:off x="539552" y="2060848"/>
            <a:ext cx="8062912" cy="3888432"/>
          </a:xfrm>
        </p:spPr>
        <p:txBody>
          <a:bodyPr>
            <a:normAutofit/>
          </a:bodyPr>
          <a:lstStyle/>
          <a:p>
            <a:pPr algn="l"/>
            <a:r>
              <a:rPr lang="fr-BE" sz="2000" dirty="0">
                <a:solidFill>
                  <a:schemeClr val="tx1">
                    <a:lumMod val="50000"/>
                    <a:lumOff val="50000"/>
                  </a:schemeClr>
                </a:solidFill>
              </a:rPr>
              <a:t>Les avantages de la rénovation des bâtiments vont au-delà des économies d’énergie et des réductions d’émissions de gaz à effet de </a:t>
            </a:r>
            <a:r>
              <a:rPr lang="fr-BE" sz="2000" dirty="0" smtClean="0">
                <a:solidFill>
                  <a:schemeClr val="tx1">
                    <a:lumMod val="50000"/>
                    <a:lumOff val="50000"/>
                  </a:schemeClr>
                </a:solidFill>
              </a:rPr>
              <a:t>serre.</a:t>
            </a:r>
          </a:p>
          <a:p>
            <a:pPr algn="l"/>
            <a:endParaRPr lang="fr-BE" sz="2000" dirty="0">
              <a:solidFill>
                <a:schemeClr val="tx1">
                  <a:lumMod val="50000"/>
                  <a:lumOff val="50000"/>
                </a:schemeClr>
              </a:solidFill>
            </a:endParaRPr>
          </a:p>
          <a:p>
            <a:pPr algn="l"/>
            <a:r>
              <a:rPr lang="fr-BE" sz="2000" dirty="0" smtClean="0">
                <a:solidFill>
                  <a:schemeClr val="tx1">
                    <a:lumMod val="50000"/>
                    <a:lumOff val="50000"/>
                  </a:schemeClr>
                </a:solidFill>
              </a:rPr>
              <a:t>En </a:t>
            </a:r>
            <a:r>
              <a:rPr lang="fr-BE" sz="2000" dirty="0">
                <a:solidFill>
                  <a:schemeClr val="tx1">
                    <a:lumMod val="50000"/>
                    <a:lumOff val="50000"/>
                  </a:schemeClr>
                </a:solidFill>
              </a:rPr>
              <a:t>plus des avantages liés à la </a:t>
            </a:r>
            <a:r>
              <a:rPr lang="fr-BE" sz="2000" b="1" dirty="0">
                <a:solidFill>
                  <a:srgbClr val="C00000"/>
                </a:solidFill>
              </a:rPr>
              <a:t>sécurité d’approvisionnement énergétique</a:t>
            </a:r>
            <a:r>
              <a:rPr lang="fr-BE" sz="2000" dirty="0">
                <a:solidFill>
                  <a:schemeClr val="tx1">
                    <a:lumMod val="50000"/>
                    <a:lumOff val="50000"/>
                  </a:schemeClr>
                </a:solidFill>
              </a:rPr>
              <a:t> et à la </a:t>
            </a:r>
            <a:r>
              <a:rPr lang="fr-BE" sz="2000" b="1" dirty="0">
                <a:solidFill>
                  <a:srgbClr val="C00000"/>
                </a:solidFill>
              </a:rPr>
              <a:t>réduction de l’impact climatique</a:t>
            </a:r>
            <a:r>
              <a:rPr lang="fr-BE" sz="2000" dirty="0">
                <a:solidFill>
                  <a:schemeClr val="tx1">
                    <a:lumMod val="50000"/>
                    <a:lumOff val="50000"/>
                  </a:schemeClr>
                </a:solidFill>
              </a:rPr>
              <a:t>, l’amélioration de la performance énergétique des bâtiments présente de nombreux avantages macroéconomiques et permet l’amélioration des finances publiques et la réduction des coûts des entreprises. </a:t>
            </a:r>
          </a:p>
          <a:p>
            <a:pPr marL="342900" lvl="0" indent="-342900" algn="l">
              <a:buFont typeface="Wingdings" panose="05000000000000000000" pitchFamily="2" charset="2"/>
              <a:buChar char="ü"/>
            </a:pPr>
            <a:endParaRPr lang="fr-BE" sz="2000" dirty="0">
              <a:solidFill>
                <a:schemeClr val="tx1">
                  <a:lumMod val="50000"/>
                  <a:lumOff val="50000"/>
                </a:schemeClr>
              </a:solidFill>
            </a:endParaRPr>
          </a:p>
          <a:p>
            <a:pPr algn="l"/>
            <a:endParaRPr lang="fr-BE" sz="2000" dirty="0" smtClean="0">
              <a:solidFill>
                <a:schemeClr val="tx1">
                  <a:lumMod val="50000"/>
                  <a:lumOff val="50000"/>
                </a:schemeClr>
              </a:solidFill>
            </a:endParaRPr>
          </a:p>
        </p:txBody>
      </p:sp>
    </p:spTree>
    <p:extLst>
      <p:ext uri="{BB962C8B-B14F-4D97-AF65-F5344CB8AC3E}">
        <p14:creationId xmlns:p14="http://schemas.microsoft.com/office/powerpoint/2010/main" val="4198062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539552" y="188640"/>
            <a:ext cx="8062912" cy="1152128"/>
          </a:xfrm>
        </p:spPr>
        <p:txBody>
          <a:bodyPr>
            <a:noAutofit/>
          </a:bodyPr>
          <a:lstStyle/>
          <a:p>
            <a:pPr algn="l"/>
            <a:r>
              <a:rPr lang="fr-BE" sz="3600" b="1" cap="all" dirty="0" smtClean="0">
                <a:solidFill>
                  <a:schemeClr val="bg1"/>
                </a:solidFill>
              </a:rPr>
              <a:t>Co-bénéfices </a:t>
            </a:r>
            <a:r>
              <a:rPr lang="fr-BE" sz="3600" b="1" cap="all" dirty="0" smtClean="0">
                <a:solidFill>
                  <a:schemeClr val="bg1"/>
                </a:solidFill>
              </a:rPr>
              <a:t>de la rénovation des bâtiments</a:t>
            </a:r>
            <a:endParaRPr lang="fr-BE" sz="3600" b="1" cap="all" dirty="0">
              <a:solidFill>
                <a:schemeClr val="bg1"/>
              </a:solidFill>
            </a:endParaRPr>
          </a:p>
        </p:txBody>
      </p:sp>
      <p:pic>
        <p:nvPicPr>
          <p:cNvPr id="9" name="Picture 17029"/>
          <p:cNvPicPr/>
          <p:nvPr/>
        </p:nvPicPr>
        <p:blipFill>
          <a:blip r:embed="rId2"/>
          <a:stretch>
            <a:fillRect/>
          </a:stretch>
        </p:blipFill>
        <p:spPr>
          <a:xfrm>
            <a:off x="1115616" y="1484783"/>
            <a:ext cx="6476742" cy="4926338"/>
          </a:xfrm>
          <a:prstGeom prst="rect">
            <a:avLst/>
          </a:prstGeom>
        </p:spPr>
      </p:pic>
    </p:spTree>
    <p:extLst>
      <p:ext uri="{BB962C8B-B14F-4D97-AF65-F5344CB8AC3E}">
        <p14:creationId xmlns:p14="http://schemas.microsoft.com/office/powerpoint/2010/main" val="2021773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ous-titre 4"/>
          <p:cNvSpPr>
            <a:spLocks noGrp="1"/>
          </p:cNvSpPr>
          <p:nvPr>
            <p:ph type="subTitle" idx="1"/>
          </p:nvPr>
        </p:nvSpPr>
        <p:spPr>
          <a:xfrm>
            <a:off x="539552" y="620688"/>
            <a:ext cx="8062912" cy="5328592"/>
          </a:xfrm>
        </p:spPr>
        <p:txBody>
          <a:bodyPr>
            <a:normAutofit/>
          </a:bodyPr>
          <a:lstStyle/>
          <a:p>
            <a:pPr algn="ctr"/>
            <a:r>
              <a:rPr lang="fr-BE" sz="3600" b="1" dirty="0" smtClean="0">
                <a:solidFill>
                  <a:schemeClr val="bg1"/>
                </a:solidFill>
              </a:rPr>
              <a:t>PLUS D’INFOS ?</a:t>
            </a:r>
          </a:p>
          <a:p>
            <a:pPr algn="ctr"/>
            <a:endParaRPr lang="fr-BE" sz="3600" b="1" dirty="0" smtClean="0">
              <a:solidFill>
                <a:schemeClr val="accent1"/>
              </a:solidFill>
            </a:endParaRPr>
          </a:p>
          <a:p>
            <a:pPr algn="ctr"/>
            <a:endParaRPr lang="fr-BE" sz="3600" b="1" dirty="0" smtClean="0">
              <a:solidFill>
                <a:schemeClr val="accent1"/>
              </a:solidFill>
            </a:endParaRPr>
          </a:p>
          <a:p>
            <a:pPr algn="ctr"/>
            <a:endParaRPr lang="fr-BE" sz="3600" b="1" dirty="0">
              <a:solidFill>
                <a:schemeClr val="accent1"/>
              </a:solidFill>
            </a:endParaRPr>
          </a:p>
          <a:p>
            <a:pPr algn="ctr"/>
            <a:r>
              <a:rPr lang="fr-BE" b="1" dirty="0" smtClean="0">
                <a:solidFill>
                  <a:srgbClr val="C00000"/>
                </a:solidFill>
              </a:rPr>
              <a:t>Charlotte QUEVEDO</a:t>
            </a:r>
          </a:p>
          <a:p>
            <a:pPr algn="ctr"/>
            <a:r>
              <a:rPr lang="fr-BE" sz="2000" i="1" dirty="0" smtClean="0">
                <a:solidFill>
                  <a:schemeClr val="tx1">
                    <a:lumMod val="50000"/>
                    <a:lumOff val="50000"/>
                  </a:schemeClr>
                </a:solidFill>
              </a:rPr>
              <a:t>Attachée de presse</a:t>
            </a:r>
          </a:p>
          <a:p>
            <a:pPr algn="ctr"/>
            <a:endParaRPr lang="fr-BE" sz="2000" b="1" dirty="0">
              <a:solidFill>
                <a:schemeClr val="tx1">
                  <a:lumMod val="50000"/>
                  <a:lumOff val="50000"/>
                </a:schemeClr>
              </a:solidFill>
            </a:endParaRPr>
          </a:p>
          <a:p>
            <a:pPr algn="ctr"/>
            <a:r>
              <a:rPr lang="fr-FR" sz="2000" i="1" dirty="0" smtClean="0">
                <a:solidFill>
                  <a:schemeClr val="tx1">
                    <a:lumMod val="50000"/>
                    <a:lumOff val="50000"/>
                  </a:schemeClr>
                </a:solidFill>
                <a:hlinkClick r:id="rId2"/>
              </a:rPr>
              <a:t>charlotte.quevedo@gov.wallonie.be</a:t>
            </a:r>
            <a:endParaRPr lang="fr-FR" sz="2000" i="1" dirty="0" smtClean="0">
              <a:solidFill>
                <a:schemeClr val="tx1">
                  <a:lumMod val="50000"/>
                  <a:lumOff val="50000"/>
                </a:schemeClr>
              </a:solidFill>
            </a:endParaRPr>
          </a:p>
          <a:p>
            <a:pPr algn="ctr"/>
            <a:endParaRPr lang="fr-FR" sz="2000" i="1" dirty="0" smtClean="0">
              <a:solidFill>
                <a:schemeClr val="tx1">
                  <a:lumMod val="50000"/>
                  <a:lumOff val="50000"/>
                </a:schemeClr>
              </a:solidFill>
            </a:endParaRPr>
          </a:p>
          <a:p>
            <a:pPr algn="ctr"/>
            <a:r>
              <a:rPr lang="fr-FR" sz="2000" i="1" dirty="0" smtClean="0">
                <a:solidFill>
                  <a:schemeClr val="tx1">
                    <a:lumMod val="50000"/>
                    <a:lumOff val="50000"/>
                  </a:schemeClr>
                </a:solidFill>
              </a:rPr>
              <a:t>+32 </a:t>
            </a:r>
            <a:r>
              <a:rPr lang="fr-FR" sz="2000" i="1" dirty="0">
                <a:solidFill>
                  <a:schemeClr val="tx1">
                    <a:lumMod val="50000"/>
                    <a:lumOff val="50000"/>
                  </a:schemeClr>
                </a:solidFill>
              </a:rPr>
              <a:t>498/66 66 </a:t>
            </a:r>
            <a:r>
              <a:rPr lang="fr-FR" sz="2000" i="1" dirty="0" smtClean="0">
                <a:solidFill>
                  <a:schemeClr val="tx1">
                    <a:lumMod val="50000"/>
                    <a:lumOff val="50000"/>
                  </a:schemeClr>
                </a:solidFill>
              </a:rPr>
              <a:t>10</a:t>
            </a:r>
          </a:p>
          <a:p>
            <a:pPr algn="ctr"/>
            <a:endParaRPr lang="fr-FR" sz="2000" b="1" i="1" dirty="0">
              <a:solidFill>
                <a:schemeClr val="tx1">
                  <a:lumMod val="50000"/>
                  <a:lumOff val="50000"/>
                </a:schemeClr>
              </a:solidFill>
            </a:endParaRPr>
          </a:p>
          <a:p>
            <a:pPr algn="ctr"/>
            <a:r>
              <a:rPr lang="fr-FR" sz="2000" b="1" i="1" dirty="0">
                <a:solidFill>
                  <a:schemeClr val="tx1">
                    <a:lumMod val="50000"/>
                    <a:lumOff val="50000"/>
                  </a:schemeClr>
                </a:solidFill>
              </a:rPr>
              <a:t>l</a:t>
            </a:r>
            <a:r>
              <a:rPr lang="fr-FR" sz="2000" b="1" i="1" dirty="0" smtClean="0">
                <a:solidFill>
                  <a:schemeClr val="tx1">
                    <a:lumMod val="50000"/>
                    <a:lumOff val="50000"/>
                  </a:schemeClr>
                </a:solidFill>
              </a:rPr>
              <a:t>acroix.wallonie.be</a:t>
            </a:r>
            <a:endParaRPr lang="fr-BE" sz="2000" b="1" dirty="0">
              <a:solidFill>
                <a:schemeClr val="tx1">
                  <a:lumMod val="50000"/>
                  <a:lumOff val="50000"/>
                </a:schemeClr>
              </a:solidFill>
            </a:endParaRPr>
          </a:p>
        </p:txBody>
      </p:sp>
    </p:spTree>
    <p:extLst>
      <p:ext uri="{BB962C8B-B14F-4D97-AF65-F5344CB8AC3E}">
        <p14:creationId xmlns:p14="http://schemas.microsoft.com/office/powerpoint/2010/main" val="32544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539552" y="188640"/>
            <a:ext cx="8062912" cy="864096"/>
          </a:xfrm>
        </p:spPr>
        <p:txBody>
          <a:bodyPr>
            <a:noAutofit/>
          </a:bodyPr>
          <a:lstStyle/>
          <a:p>
            <a:pPr algn="l"/>
            <a:r>
              <a:rPr lang="fr-BE" sz="3600" b="1" cap="all" dirty="0" smtClean="0">
                <a:solidFill>
                  <a:schemeClr val="bg1"/>
                </a:solidFill>
              </a:rPr>
              <a:t>Notes</a:t>
            </a:r>
            <a:endParaRPr lang="fr-BE" sz="3600" b="1" cap="all" dirty="0">
              <a:solidFill>
                <a:schemeClr val="bg1"/>
              </a:solidFill>
            </a:endParaRPr>
          </a:p>
        </p:txBody>
      </p:sp>
      <p:sp>
        <p:nvSpPr>
          <p:cNvPr id="2" name="ZoneTexte 1"/>
          <p:cNvSpPr txBox="1"/>
          <p:nvPr/>
        </p:nvSpPr>
        <p:spPr>
          <a:xfrm>
            <a:off x="899592" y="1484784"/>
            <a:ext cx="7704856" cy="4662815"/>
          </a:xfrm>
          <a:prstGeom prst="rect">
            <a:avLst/>
          </a:prstGeom>
          <a:noFill/>
        </p:spPr>
        <p:txBody>
          <a:bodyPr wrap="square" rtlCol="0">
            <a:spAutoFit/>
          </a:bodyPr>
          <a:lstStyle/>
          <a:p>
            <a:pPr>
              <a:lnSpc>
                <a:spcPct val="150000"/>
              </a:lnSpc>
            </a:pPr>
            <a:r>
              <a:rPr lang="fr-BE" dirty="0" smtClean="0">
                <a:solidFill>
                  <a:schemeClr val="bg1">
                    <a:lumMod val="75000"/>
                  </a:schemeClr>
                </a:solidFil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fr-BE" dirty="0">
              <a:solidFill>
                <a:schemeClr val="bg1">
                  <a:lumMod val="75000"/>
                </a:schemeClr>
              </a:solidFill>
            </a:endParaRPr>
          </a:p>
        </p:txBody>
      </p:sp>
    </p:spTree>
    <p:extLst>
      <p:ext uri="{BB962C8B-B14F-4D97-AF65-F5344CB8AC3E}">
        <p14:creationId xmlns:p14="http://schemas.microsoft.com/office/powerpoint/2010/main" val="1999515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539552" y="188640"/>
            <a:ext cx="8062912" cy="864096"/>
          </a:xfrm>
        </p:spPr>
        <p:txBody>
          <a:bodyPr>
            <a:noAutofit/>
          </a:bodyPr>
          <a:lstStyle/>
          <a:p>
            <a:pPr algn="l"/>
            <a:r>
              <a:rPr lang="fr-BE" sz="3600" b="1" cap="all" dirty="0" smtClean="0">
                <a:solidFill>
                  <a:schemeClr val="bg1"/>
                </a:solidFill>
              </a:rPr>
              <a:t>Notes</a:t>
            </a:r>
            <a:endParaRPr lang="fr-BE" sz="3600" b="1" cap="all" dirty="0">
              <a:solidFill>
                <a:schemeClr val="bg1"/>
              </a:solidFill>
            </a:endParaRPr>
          </a:p>
        </p:txBody>
      </p:sp>
      <p:sp>
        <p:nvSpPr>
          <p:cNvPr id="2" name="ZoneTexte 1"/>
          <p:cNvSpPr txBox="1"/>
          <p:nvPr/>
        </p:nvSpPr>
        <p:spPr>
          <a:xfrm>
            <a:off x="899592" y="1484784"/>
            <a:ext cx="7704856" cy="4662815"/>
          </a:xfrm>
          <a:prstGeom prst="rect">
            <a:avLst/>
          </a:prstGeom>
          <a:noFill/>
        </p:spPr>
        <p:txBody>
          <a:bodyPr wrap="square" rtlCol="0">
            <a:spAutoFit/>
          </a:bodyPr>
          <a:lstStyle/>
          <a:p>
            <a:pPr>
              <a:lnSpc>
                <a:spcPct val="150000"/>
              </a:lnSpc>
            </a:pPr>
            <a:r>
              <a:rPr lang="fr-BE" dirty="0" smtClean="0">
                <a:solidFill>
                  <a:schemeClr val="bg1">
                    <a:lumMod val="75000"/>
                  </a:schemeClr>
                </a:solidFil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fr-BE" dirty="0">
              <a:solidFill>
                <a:schemeClr val="bg1">
                  <a:lumMod val="75000"/>
                </a:schemeClr>
              </a:solidFill>
            </a:endParaRPr>
          </a:p>
        </p:txBody>
      </p:sp>
    </p:spTree>
    <p:extLst>
      <p:ext uri="{BB962C8B-B14F-4D97-AF65-F5344CB8AC3E}">
        <p14:creationId xmlns:p14="http://schemas.microsoft.com/office/powerpoint/2010/main" val="36127300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539552" y="188640"/>
            <a:ext cx="8062912" cy="864096"/>
          </a:xfrm>
        </p:spPr>
        <p:txBody>
          <a:bodyPr>
            <a:noAutofit/>
          </a:bodyPr>
          <a:lstStyle/>
          <a:p>
            <a:pPr algn="l"/>
            <a:r>
              <a:rPr lang="fr-BE" sz="3600" b="1" cap="all" dirty="0" smtClean="0">
                <a:solidFill>
                  <a:schemeClr val="bg1"/>
                </a:solidFill>
              </a:rPr>
              <a:t>Notes</a:t>
            </a:r>
            <a:endParaRPr lang="fr-BE" sz="3600" b="1" cap="all" dirty="0">
              <a:solidFill>
                <a:schemeClr val="bg1"/>
              </a:solidFill>
            </a:endParaRPr>
          </a:p>
        </p:txBody>
      </p:sp>
      <p:sp>
        <p:nvSpPr>
          <p:cNvPr id="2" name="ZoneTexte 1"/>
          <p:cNvSpPr txBox="1"/>
          <p:nvPr/>
        </p:nvSpPr>
        <p:spPr>
          <a:xfrm>
            <a:off x="899592" y="1484784"/>
            <a:ext cx="7704856" cy="4662815"/>
          </a:xfrm>
          <a:prstGeom prst="rect">
            <a:avLst/>
          </a:prstGeom>
          <a:noFill/>
        </p:spPr>
        <p:txBody>
          <a:bodyPr wrap="square" rtlCol="0">
            <a:spAutoFit/>
          </a:bodyPr>
          <a:lstStyle/>
          <a:p>
            <a:pPr>
              <a:lnSpc>
                <a:spcPct val="150000"/>
              </a:lnSpc>
            </a:pPr>
            <a:r>
              <a:rPr lang="fr-BE" dirty="0" smtClean="0">
                <a:solidFill>
                  <a:schemeClr val="bg1">
                    <a:lumMod val="75000"/>
                  </a:schemeClr>
                </a:solidFil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fr-BE" dirty="0">
              <a:solidFill>
                <a:schemeClr val="bg1">
                  <a:lumMod val="75000"/>
                </a:schemeClr>
              </a:solidFill>
            </a:endParaRPr>
          </a:p>
        </p:txBody>
      </p:sp>
    </p:spTree>
    <p:extLst>
      <p:ext uri="{BB962C8B-B14F-4D97-AF65-F5344CB8AC3E}">
        <p14:creationId xmlns:p14="http://schemas.microsoft.com/office/powerpoint/2010/main" val="2933069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539552" y="476672"/>
            <a:ext cx="8062912" cy="1080120"/>
          </a:xfrm>
        </p:spPr>
        <p:txBody>
          <a:bodyPr>
            <a:noAutofit/>
          </a:bodyPr>
          <a:lstStyle/>
          <a:p>
            <a:pPr algn="l"/>
            <a:r>
              <a:rPr lang="fr-BE" sz="3600" b="1" cap="all" dirty="0" smtClean="0">
                <a:solidFill>
                  <a:schemeClr val="bg1"/>
                </a:solidFill>
              </a:rPr>
              <a:t>I. En lien avec de nombreux plans et mesures existantes</a:t>
            </a:r>
            <a:endParaRPr lang="fr-BE" sz="3600" b="1" cap="all" dirty="0">
              <a:solidFill>
                <a:schemeClr val="bg1"/>
              </a:solidFill>
            </a:endParaRPr>
          </a:p>
        </p:txBody>
      </p:sp>
      <p:sp>
        <p:nvSpPr>
          <p:cNvPr id="5" name="Sous-titre 4"/>
          <p:cNvSpPr>
            <a:spLocks noGrp="1"/>
          </p:cNvSpPr>
          <p:nvPr>
            <p:ph type="subTitle" idx="1"/>
          </p:nvPr>
        </p:nvSpPr>
        <p:spPr>
          <a:xfrm>
            <a:off x="539552" y="1988840"/>
            <a:ext cx="8062912" cy="3528392"/>
          </a:xfrm>
        </p:spPr>
        <p:txBody>
          <a:bodyPr>
            <a:normAutofit fontScale="85000" lnSpcReduction="10000"/>
          </a:bodyPr>
          <a:lstStyle/>
          <a:p>
            <a:pPr algn="l"/>
            <a:r>
              <a:rPr lang="fr-BE" dirty="0">
                <a:solidFill>
                  <a:schemeClr val="tx1">
                    <a:lumMod val="50000"/>
                    <a:lumOff val="50000"/>
                  </a:schemeClr>
                </a:solidFill>
              </a:rPr>
              <a:t>La stratégie wallonne de rénovation énergétique à long terme du bâtiment s’inscrit dans la mise en œuvre de l’article 4 de la Directive relative à l’Efficacité Énergétique</a:t>
            </a:r>
            <a:r>
              <a:rPr lang="fr-BE" dirty="0" smtClean="0">
                <a:solidFill>
                  <a:schemeClr val="tx1">
                    <a:lumMod val="50000"/>
                    <a:lumOff val="50000"/>
                  </a:schemeClr>
                </a:solidFill>
              </a:rPr>
              <a:t>.</a:t>
            </a:r>
          </a:p>
          <a:p>
            <a:pPr algn="l"/>
            <a:r>
              <a:rPr lang="fr-BE" dirty="0" smtClean="0">
                <a:solidFill>
                  <a:schemeClr val="tx1">
                    <a:lumMod val="50000"/>
                    <a:lumOff val="50000"/>
                  </a:schemeClr>
                </a:solidFill>
              </a:rPr>
              <a:t/>
            </a:r>
            <a:br>
              <a:rPr lang="fr-BE" dirty="0" smtClean="0">
                <a:solidFill>
                  <a:schemeClr val="tx1">
                    <a:lumMod val="50000"/>
                    <a:lumOff val="50000"/>
                  </a:schemeClr>
                </a:solidFill>
              </a:rPr>
            </a:br>
            <a:r>
              <a:rPr lang="fr-BE" dirty="0" smtClean="0">
                <a:solidFill>
                  <a:schemeClr val="tx1">
                    <a:lumMod val="50000"/>
                    <a:lumOff val="50000"/>
                  </a:schemeClr>
                </a:solidFill>
              </a:rPr>
              <a:t>L’implémentation </a:t>
            </a:r>
            <a:r>
              <a:rPr lang="fr-BE" dirty="0">
                <a:solidFill>
                  <a:schemeClr val="tx1">
                    <a:lumMod val="50000"/>
                    <a:lumOff val="50000"/>
                  </a:schemeClr>
                </a:solidFill>
              </a:rPr>
              <a:t>des mesures de cette stratégie est coordonnée avec les </a:t>
            </a:r>
            <a:r>
              <a:rPr lang="fr-BE" b="1" dirty="0">
                <a:solidFill>
                  <a:srgbClr val="C00000"/>
                </a:solidFill>
              </a:rPr>
              <a:t>autres plans du </a:t>
            </a:r>
            <a:r>
              <a:rPr lang="fr-BE" b="1" dirty="0" smtClean="0">
                <a:solidFill>
                  <a:srgbClr val="C00000"/>
                </a:solidFill>
              </a:rPr>
              <a:t>Gouvernement</a:t>
            </a:r>
            <a:r>
              <a:rPr lang="fr-BE" dirty="0" smtClean="0">
                <a:solidFill>
                  <a:schemeClr val="tx1">
                    <a:lumMod val="50000"/>
                    <a:lumOff val="50000"/>
                  </a:schemeClr>
                </a:solidFill>
              </a:rPr>
              <a:t>, </a:t>
            </a:r>
            <a:r>
              <a:rPr lang="fr-BE" dirty="0">
                <a:solidFill>
                  <a:schemeClr val="tx1">
                    <a:lumMod val="50000"/>
                    <a:lumOff val="50000"/>
                  </a:schemeClr>
                </a:solidFill>
              </a:rPr>
              <a:t>et notamment le Plan Marshall 4.0, le Plan Air-Climat-Énergie, mais aussi le cadre légal mis en place par la législation relative à la performance énergétique des bâtiments, le Décret Climat, l’Alliance Emploi-Environnement recentrée, la Stratégie de développement durable et le Plan de Lutte contre la Pauvreté. </a:t>
            </a:r>
          </a:p>
          <a:p>
            <a:pPr algn="l"/>
            <a:endParaRPr lang="fr-BE" dirty="0" smtClean="0">
              <a:solidFill>
                <a:schemeClr val="tx1">
                  <a:lumMod val="50000"/>
                  <a:lumOff val="50000"/>
                </a:schemeClr>
              </a:solidFill>
            </a:endParaRPr>
          </a:p>
        </p:txBody>
      </p:sp>
    </p:spTree>
    <p:extLst>
      <p:ext uri="{BB962C8B-B14F-4D97-AF65-F5344CB8AC3E}">
        <p14:creationId xmlns:p14="http://schemas.microsoft.com/office/powerpoint/2010/main" val="1654627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539552" y="476672"/>
            <a:ext cx="8062912" cy="1080120"/>
          </a:xfrm>
        </p:spPr>
        <p:txBody>
          <a:bodyPr>
            <a:noAutofit/>
          </a:bodyPr>
          <a:lstStyle/>
          <a:p>
            <a:pPr algn="l"/>
            <a:r>
              <a:rPr lang="fr-BE" sz="3600" b="1" cap="all" dirty="0" smtClean="0">
                <a:solidFill>
                  <a:schemeClr val="bg1"/>
                </a:solidFill>
              </a:rPr>
              <a:t>II. La déclaration de politique régionale</a:t>
            </a:r>
            <a:endParaRPr lang="fr-BE" sz="3600" b="1" cap="all" dirty="0">
              <a:solidFill>
                <a:schemeClr val="bg1"/>
              </a:solidFill>
            </a:endParaRPr>
          </a:p>
        </p:txBody>
      </p:sp>
      <p:sp>
        <p:nvSpPr>
          <p:cNvPr id="5" name="Sous-titre 4"/>
          <p:cNvSpPr>
            <a:spLocks noGrp="1"/>
          </p:cNvSpPr>
          <p:nvPr>
            <p:ph type="subTitle" idx="1"/>
          </p:nvPr>
        </p:nvSpPr>
        <p:spPr>
          <a:xfrm>
            <a:off x="539552" y="2420888"/>
            <a:ext cx="8062912" cy="2520280"/>
          </a:xfrm>
        </p:spPr>
        <p:txBody>
          <a:bodyPr>
            <a:normAutofit/>
          </a:bodyPr>
          <a:lstStyle/>
          <a:p>
            <a:pPr algn="l"/>
            <a:r>
              <a:rPr lang="fr-BE" sz="2000" dirty="0">
                <a:solidFill>
                  <a:schemeClr val="tx1">
                    <a:lumMod val="50000"/>
                    <a:lumOff val="50000"/>
                  </a:schemeClr>
                </a:solidFill>
              </a:rPr>
              <a:t>Cette stratégie vise à mobiliser les </a:t>
            </a:r>
            <a:r>
              <a:rPr lang="fr-BE" sz="2000" b="1" dirty="0">
                <a:solidFill>
                  <a:srgbClr val="C00000"/>
                </a:solidFill>
              </a:rPr>
              <a:t>investissements</a:t>
            </a:r>
            <a:r>
              <a:rPr lang="fr-BE" sz="2000" dirty="0">
                <a:solidFill>
                  <a:schemeClr val="tx1">
                    <a:lumMod val="50000"/>
                    <a:lumOff val="50000"/>
                  </a:schemeClr>
                </a:solidFill>
              </a:rPr>
              <a:t> dans la rénovation du parc de bâtiments à usage résidentiel et tertiaire, tant public que privé, et s’aligne sur les principes du Gouvernement wallon confirmés notamment dans la </a:t>
            </a:r>
            <a:r>
              <a:rPr lang="fr-BE" sz="2000" b="1" dirty="0">
                <a:solidFill>
                  <a:srgbClr val="C00000"/>
                </a:solidFill>
              </a:rPr>
              <a:t>Déclaration de Politique Régionale</a:t>
            </a:r>
            <a:r>
              <a:rPr lang="fr-BE" sz="2000" dirty="0">
                <a:solidFill>
                  <a:schemeClr val="tx1">
                    <a:lumMod val="50000"/>
                    <a:lumOff val="50000"/>
                  </a:schemeClr>
                </a:solidFill>
              </a:rPr>
              <a:t>. Elle vient en réponse aux enjeux liés à l’emploi, à la pauvreté, à la compétitivité des entreprises et à la protection de l’environnement. </a:t>
            </a:r>
          </a:p>
        </p:txBody>
      </p:sp>
    </p:spTree>
    <p:extLst>
      <p:ext uri="{BB962C8B-B14F-4D97-AF65-F5344CB8AC3E}">
        <p14:creationId xmlns:p14="http://schemas.microsoft.com/office/powerpoint/2010/main" val="4210074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539552" y="476672"/>
            <a:ext cx="8062912" cy="1080120"/>
          </a:xfrm>
        </p:spPr>
        <p:txBody>
          <a:bodyPr>
            <a:noAutofit/>
          </a:bodyPr>
          <a:lstStyle/>
          <a:p>
            <a:pPr algn="l"/>
            <a:r>
              <a:rPr lang="fr-BE" sz="3600" b="1" cap="all" dirty="0" smtClean="0">
                <a:solidFill>
                  <a:schemeClr val="bg1"/>
                </a:solidFill>
              </a:rPr>
              <a:t>III. Un </a:t>
            </a:r>
            <a:r>
              <a:rPr lang="fr-BE" sz="3600" b="1" cap="all" dirty="0">
                <a:solidFill>
                  <a:schemeClr val="bg1"/>
                </a:solidFill>
              </a:rPr>
              <a:t>triple objectif à atteindre</a:t>
            </a:r>
          </a:p>
        </p:txBody>
      </p:sp>
      <p:sp>
        <p:nvSpPr>
          <p:cNvPr id="5" name="Sous-titre 4"/>
          <p:cNvSpPr>
            <a:spLocks noGrp="1"/>
          </p:cNvSpPr>
          <p:nvPr>
            <p:ph type="subTitle" idx="1"/>
          </p:nvPr>
        </p:nvSpPr>
        <p:spPr>
          <a:xfrm>
            <a:off x="539552" y="1988840"/>
            <a:ext cx="8062912" cy="3528392"/>
          </a:xfrm>
        </p:spPr>
        <p:txBody>
          <a:bodyPr>
            <a:normAutofit/>
          </a:bodyPr>
          <a:lstStyle/>
          <a:p>
            <a:pPr marL="342900" lvl="0" indent="-342900" algn="l">
              <a:buFont typeface="Wingdings" panose="05000000000000000000" pitchFamily="2" charset="2"/>
              <a:buChar char="ü"/>
            </a:pPr>
            <a:r>
              <a:rPr lang="fr-BE" sz="2000" dirty="0" smtClean="0">
                <a:solidFill>
                  <a:schemeClr val="tx1">
                    <a:lumMod val="50000"/>
                    <a:lumOff val="50000"/>
                  </a:schemeClr>
                </a:solidFill>
              </a:rPr>
              <a:t>Améliorer </a:t>
            </a:r>
            <a:r>
              <a:rPr lang="fr-BE" sz="2000" dirty="0">
                <a:solidFill>
                  <a:schemeClr val="tx1">
                    <a:lumMod val="50000"/>
                    <a:lumOff val="50000"/>
                  </a:schemeClr>
                </a:solidFill>
              </a:rPr>
              <a:t>le </a:t>
            </a:r>
            <a:r>
              <a:rPr lang="fr-BE" sz="2000" b="1" dirty="0">
                <a:solidFill>
                  <a:srgbClr val="C00000"/>
                </a:solidFill>
              </a:rPr>
              <a:t>confort</a:t>
            </a:r>
            <a:r>
              <a:rPr lang="fr-BE" sz="2000" dirty="0">
                <a:solidFill>
                  <a:schemeClr val="tx1">
                    <a:lumMod val="50000"/>
                    <a:lumOff val="50000"/>
                  </a:schemeClr>
                </a:solidFill>
              </a:rPr>
              <a:t> et la </a:t>
            </a:r>
            <a:r>
              <a:rPr lang="fr-BE" sz="2000" b="1" dirty="0">
                <a:solidFill>
                  <a:srgbClr val="C00000"/>
                </a:solidFill>
              </a:rPr>
              <a:t>santé</a:t>
            </a:r>
            <a:r>
              <a:rPr lang="fr-BE" sz="2000" dirty="0">
                <a:solidFill>
                  <a:schemeClr val="tx1">
                    <a:lumMod val="50000"/>
                    <a:lumOff val="50000"/>
                  </a:schemeClr>
                </a:solidFill>
              </a:rPr>
              <a:t> des habitants </a:t>
            </a:r>
            <a:r>
              <a:rPr lang="fr-BE" sz="2000" dirty="0" smtClean="0">
                <a:solidFill>
                  <a:schemeClr val="tx1">
                    <a:lumMod val="50000"/>
                    <a:lumOff val="50000"/>
                  </a:schemeClr>
                </a:solidFill>
              </a:rPr>
              <a:t>;</a:t>
            </a:r>
          </a:p>
          <a:p>
            <a:pPr marL="342900" lvl="0" indent="-342900" algn="l">
              <a:buFont typeface="Wingdings" panose="05000000000000000000" pitchFamily="2" charset="2"/>
              <a:buChar char="ü"/>
            </a:pPr>
            <a:endParaRPr lang="fr-BE" sz="2000" dirty="0" smtClean="0">
              <a:solidFill>
                <a:schemeClr val="tx1">
                  <a:lumMod val="50000"/>
                  <a:lumOff val="50000"/>
                </a:schemeClr>
              </a:solidFill>
            </a:endParaRPr>
          </a:p>
          <a:p>
            <a:pPr marL="342900" indent="-342900" algn="l">
              <a:buFont typeface="Wingdings" panose="05000000000000000000" pitchFamily="2" charset="2"/>
              <a:buChar char="ü"/>
            </a:pPr>
            <a:r>
              <a:rPr lang="fr-BE" sz="2000" dirty="0">
                <a:solidFill>
                  <a:schemeClr val="tx1">
                    <a:lumMod val="50000"/>
                    <a:lumOff val="50000"/>
                  </a:schemeClr>
                </a:solidFill>
              </a:rPr>
              <a:t>Réduire les </a:t>
            </a:r>
            <a:r>
              <a:rPr lang="fr-BE" sz="2000" b="1" dirty="0">
                <a:solidFill>
                  <a:srgbClr val="C00000"/>
                </a:solidFill>
              </a:rPr>
              <a:t>impacts environnementaux </a:t>
            </a:r>
            <a:r>
              <a:rPr lang="fr-BE" sz="2000" dirty="0">
                <a:solidFill>
                  <a:schemeClr val="tx1">
                    <a:lumMod val="50000"/>
                    <a:lumOff val="50000"/>
                  </a:schemeClr>
                </a:solidFill>
              </a:rPr>
              <a:t>liés à l’occupation du parc de bâtiments et son infrastructure </a:t>
            </a:r>
            <a:r>
              <a:rPr lang="fr-BE" sz="2000" dirty="0" smtClean="0">
                <a:solidFill>
                  <a:schemeClr val="tx1">
                    <a:lumMod val="50000"/>
                    <a:lumOff val="50000"/>
                  </a:schemeClr>
                </a:solidFill>
              </a:rPr>
              <a:t>;</a:t>
            </a:r>
          </a:p>
          <a:p>
            <a:pPr marL="342900" indent="-342900" algn="l">
              <a:buFont typeface="Wingdings" panose="05000000000000000000" pitchFamily="2" charset="2"/>
              <a:buChar char="ü"/>
            </a:pPr>
            <a:endParaRPr lang="fr-BE" sz="2000" dirty="0">
              <a:solidFill>
                <a:schemeClr val="tx1">
                  <a:lumMod val="50000"/>
                  <a:lumOff val="50000"/>
                </a:schemeClr>
              </a:solidFill>
            </a:endParaRPr>
          </a:p>
          <a:p>
            <a:pPr marL="342900" indent="-342900" algn="l">
              <a:buFont typeface="Wingdings" panose="05000000000000000000" pitchFamily="2" charset="2"/>
              <a:buChar char="ü"/>
            </a:pPr>
            <a:r>
              <a:rPr lang="fr-BE" sz="2000" dirty="0">
                <a:solidFill>
                  <a:schemeClr val="tx1">
                    <a:lumMod val="50000"/>
                    <a:lumOff val="50000"/>
                  </a:schemeClr>
                </a:solidFill>
              </a:rPr>
              <a:t>Diminuer la </a:t>
            </a:r>
            <a:r>
              <a:rPr lang="fr-BE" sz="2000" b="1" dirty="0">
                <a:solidFill>
                  <a:srgbClr val="C00000"/>
                </a:solidFill>
              </a:rPr>
              <a:t>dépendance énergétique </a:t>
            </a:r>
            <a:r>
              <a:rPr lang="fr-BE" sz="2000" dirty="0">
                <a:solidFill>
                  <a:schemeClr val="tx1">
                    <a:lumMod val="50000"/>
                    <a:lumOff val="50000"/>
                  </a:schemeClr>
                </a:solidFill>
              </a:rPr>
              <a:t>aux énergies fossiles de la Région, mais aussi au contexte géopolitique des importations correspondantes.</a:t>
            </a:r>
          </a:p>
          <a:p>
            <a:pPr marL="342900" lvl="0" indent="-342900" algn="l">
              <a:buFont typeface="Wingdings" panose="05000000000000000000" pitchFamily="2" charset="2"/>
              <a:buChar char="ü"/>
            </a:pPr>
            <a:endParaRPr lang="fr-BE" sz="2000" dirty="0">
              <a:solidFill>
                <a:schemeClr val="tx1">
                  <a:lumMod val="50000"/>
                  <a:lumOff val="50000"/>
                </a:schemeClr>
              </a:solidFill>
            </a:endParaRPr>
          </a:p>
          <a:p>
            <a:pPr marL="342900" indent="-342900" algn="l">
              <a:buFont typeface="Century Gothic" panose="020B0502020202020204" pitchFamily="34" charset="0"/>
              <a:buChar char="●"/>
            </a:pPr>
            <a:endParaRPr lang="fr-BE" sz="2000" dirty="0" smtClean="0">
              <a:solidFill>
                <a:schemeClr val="tx1">
                  <a:lumMod val="50000"/>
                  <a:lumOff val="50000"/>
                </a:schemeClr>
              </a:solidFill>
            </a:endParaRPr>
          </a:p>
          <a:p>
            <a:pPr algn="just"/>
            <a:endParaRPr lang="fr-BE" sz="2000" dirty="0" smtClean="0">
              <a:solidFill>
                <a:schemeClr val="tx1">
                  <a:lumMod val="50000"/>
                  <a:lumOff val="50000"/>
                </a:schemeClr>
              </a:solidFill>
            </a:endParaRPr>
          </a:p>
        </p:txBody>
      </p:sp>
    </p:spTree>
    <p:extLst>
      <p:ext uri="{BB962C8B-B14F-4D97-AF65-F5344CB8AC3E}">
        <p14:creationId xmlns:p14="http://schemas.microsoft.com/office/powerpoint/2010/main" val="1017160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539552" y="476672"/>
            <a:ext cx="8062912" cy="1080120"/>
          </a:xfrm>
        </p:spPr>
        <p:txBody>
          <a:bodyPr>
            <a:noAutofit/>
          </a:bodyPr>
          <a:lstStyle/>
          <a:p>
            <a:pPr algn="l"/>
            <a:r>
              <a:rPr lang="fr-BE" sz="3600" b="1" cap="all" dirty="0" smtClean="0">
                <a:solidFill>
                  <a:schemeClr val="bg1"/>
                </a:solidFill>
              </a:rPr>
              <a:t>IV. Des objectifs selon le secteur</a:t>
            </a:r>
            <a:endParaRPr lang="fr-BE" sz="3600" b="1" cap="all" dirty="0">
              <a:solidFill>
                <a:schemeClr val="bg1"/>
              </a:solidFill>
            </a:endParaRPr>
          </a:p>
        </p:txBody>
      </p:sp>
      <p:sp>
        <p:nvSpPr>
          <p:cNvPr id="5" name="Sous-titre 4"/>
          <p:cNvSpPr>
            <a:spLocks noGrp="1"/>
          </p:cNvSpPr>
          <p:nvPr>
            <p:ph type="subTitle" idx="1"/>
          </p:nvPr>
        </p:nvSpPr>
        <p:spPr>
          <a:xfrm>
            <a:off x="539552" y="1628800"/>
            <a:ext cx="8062912" cy="4392488"/>
          </a:xfrm>
        </p:spPr>
        <p:txBody>
          <a:bodyPr>
            <a:normAutofit/>
          </a:bodyPr>
          <a:lstStyle/>
          <a:p>
            <a:pPr algn="l"/>
            <a:r>
              <a:rPr lang="fr-BE" sz="2000" dirty="0">
                <a:solidFill>
                  <a:schemeClr val="tx1">
                    <a:lumMod val="50000"/>
                    <a:lumOff val="50000"/>
                  </a:schemeClr>
                </a:solidFill>
              </a:rPr>
              <a:t>Plus précisément, les objectifs sont légèrement différents en fonction du secteur :</a:t>
            </a:r>
          </a:p>
          <a:p>
            <a:pPr algn="l"/>
            <a:endParaRPr lang="fr-BE" sz="2000" dirty="0" smtClean="0">
              <a:solidFill>
                <a:schemeClr val="tx1">
                  <a:lumMod val="50000"/>
                  <a:lumOff val="50000"/>
                </a:schemeClr>
              </a:solidFill>
            </a:endParaRPr>
          </a:p>
          <a:p>
            <a:pPr marL="342900" lvl="0" indent="-342900" algn="l">
              <a:buFont typeface="Wingdings" panose="05000000000000000000" pitchFamily="2" charset="2"/>
              <a:buChar char="ü"/>
            </a:pPr>
            <a:r>
              <a:rPr lang="fr-BE" sz="2000" dirty="0">
                <a:solidFill>
                  <a:schemeClr val="tx1">
                    <a:lumMod val="50000"/>
                    <a:lumOff val="50000"/>
                  </a:schemeClr>
                </a:solidFill>
              </a:rPr>
              <a:t>Pour le </a:t>
            </a:r>
            <a:r>
              <a:rPr lang="fr-BE" sz="2000" b="1" dirty="0">
                <a:solidFill>
                  <a:srgbClr val="C00000"/>
                </a:solidFill>
              </a:rPr>
              <a:t>résidentiel</a:t>
            </a:r>
            <a:r>
              <a:rPr lang="fr-BE" sz="2000" dirty="0">
                <a:solidFill>
                  <a:schemeClr val="tx1">
                    <a:lumMod val="50000"/>
                    <a:lumOff val="50000"/>
                  </a:schemeClr>
                </a:solidFill>
              </a:rPr>
              <a:t> : tendre, en 2050, vers le label PEB A en moyenne pour l’ensemble du parc de logements et viser en priorité la rénovation profonde des logements les moins performants, en assurant que toute rénovation s’inscrive dans une réflexion globale et cohérente avec les objectifs de la Région </a:t>
            </a:r>
            <a:r>
              <a:rPr lang="fr-BE" sz="2000" dirty="0" smtClean="0">
                <a:solidFill>
                  <a:schemeClr val="tx1">
                    <a:lumMod val="50000"/>
                    <a:lumOff val="50000"/>
                  </a:schemeClr>
                </a:solidFill>
              </a:rPr>
              <a:t>;</a:t>
            </a:r>
          </a:p>
          <a:p>
            <a:pPr marL="342900" lvl="0" indent="-342900" algn="l">
              <a:buFont typeface="Wingdings" panose="05000000000000000000" pitchFamily="2" charset="2"/>
              <a:buChar char="ü"/>
            </a:pPr>
            <a:endParaRPr lang="fr-BE" sz="2000" dirty="0" smtClean="0">
              <a:solidFill>
                <a:schemeClr val="tx1">
                  <a:lumMod val="50000"/>
                  <a:lumOff val="50000"/>
                </a:schemeClr>
              </a:solidFill>
            </a:endParaRPr>
          </a:p>
          <a:p>
            <a:pPr marL="342900" indent="-342900" algn="l">
              <a:buFont typeface="Wingdings" panose="05000000000000000000" pitchFamily="2" charset="2"/>
              <a:buChar char="ü"/>
            </a:pPr>
            <a:r>
              <a:rPr lang="fr-BE" sz="2000" dirty="0">
                <a:solidFill>
                  <a:schemeClr val="tx1">
                    <a:lumMod val="50000"/>
                    <a:lumOff val="50000"/>
                  </a:schemeClr>
                </a:solidFill>
              </a:rPr>
              <a:t>Pour le </a:t>
            </a:r>
            <a:r>
              <a:rPr lang="fr-BE" sz="2000" b="1" dirty="0">
                <a:solidFill>
                  <a:srgbClr val="C00000"/>
                </a:solidFill>
              </a:rPr>
              <a:t>tertiaire</a:t>
            </a:r>
            <a:r>
              <a:rPr lang="fr-BE" sz="2000" dirty="0">
                <a:solidFill>
                  <a:schemeClr val="tx1">
                    <a:lumMod val="50000"/>
                    <a:lumOff val="50000"/>
                  </a:schemeClr>
                </a:solidFill>
              </a:rPr>
              <a:t> : tendre, en 2050, vers un parc de bâtiments tertiaires neutres en énergie (zéro énergie) pour le chauffage, la production d’eau chaude </a:t>
            </a:r>
            <a:r>
              <a:rPr lang="fr-BE" sz="2000" dirty="0" smtClean="0">
                <a:solidFill>
                  <a:schemeClr val="tx1">
                    <a:lumMod val="50000"/>
                    <a:lumOff val="50000"/>
                  </a:schemeClr>
                </a:solidFill>
              </a:rPr>
              <a:t>sanitaire, </a:t>
            </a:r>
            <a:br>
              <a:rPr lang="fr-BE" sz="2000" dirty="0" smtClean="0">
                <a:solidFill>
                  <a:schemeClr val="tx1">
                    <a:lumMod val="50000"/>
                    <a:lumOff val="50000"/>
                  </a:schemeClr>
                </a:solidFill>
              </a:rPr>
            </a:br>
            <a:r>
              <a:rPr lang="fr-BE" sz="2000" dirty="0" smtClean="0">
                <a:solidFill>
                  <a:schemeClr val="tx1">
                    <a:lumMod val="50000"/>
                    <a:lumOff val="50000"/>
                  </a:schemeClr>
                </a:solidFill>
              </a:rPr>
              <a:t>le </a:t>
            </a:r>
            <a:r>
              <a:rPr lang="fr-BE" sz="2000" dirty="0">
                <a:solidFill>
                  <a:schemeClr val="tx1">
                    <a:lumMod val="50000"/>
                    <a:lumOff val="50000"/>
                  </a:schemeClr>
                </a:solidFill>
              </a:rPr>
              <a:t>refroidissement et l’éclairage. </a:t>
            </a:r>
          </a:p>
          <a:p>
            <a:pPr lvl="0" algn="l"/>
            <a:endParaRPr lang="fr-BE" sz="2000" dirty="0">
              <a:solidFill>
                <a:schemeClr val="tx1">
                  <a:lumMod val="50000"/>
                  <a:lumOff val="50000"/>
                </a:schemeClr>
              </a:solidFill>
            </a:endParaRPr>
          </a:p>
          <a:p>
            <a:pPr algn="l"/>
            <a:endParaRPr lang="fr-BE" sz="2000" dirty="0" smtClean="0">
              <a:solidFill>
                <a:schemeClr val="tx1">
                  <a:lumMod val="50000"/>
                  <a:lumOff val="50000"/>
                </a:schemeClr>
              </a:solidFill>
            </a:endParaRPr>
          </a:p>
        </p:txBody>
      </p:sp>
    </p:spTree>
    <p:extLst>
      <p:ext uri="{BB962C8B-B14F-4D97-AF65-F5344CB8AC3E}">
        <p14:creationId xmlns:p14="http://schemas.microsoft.com/office/powerpoint/2010/main" val="1703840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539552" y="188640"/>
            <a:ext cx="8062912" cy="864096"/>
          </a:xfrm>
        </p:spPr>
        <p:txBody>
          <a:bodyPr>
            <a:normAutofit/>
          </a:bodyPr>
          <a:lstStyle/>
          <a:p>
            <a:pPr algn="l"/>
            <a:r>
              <a:rPr lang="fr-BE" sz="3600" b="1" cap="all" dirty="0" smtClean="0">
                <a:solidFill>
                  <a:schemeClr val="bg1"/>
                </a:solidFill>
              </a:rPr>
              <a:t>V. Trois axes principaux</a:t>
            </a:r>
            <a:endParaRPr lang="fr-BE" sz="3600" b="1" cap="all" dirty="0">
              <a:solidFill>
                <a:schemeClr val="bg1"/>
              </a:solidFill>
            </a:endParaRPr>
          </a:p>
        </p:txBody>
      </p:sp>
      <p:sp>
        <p:nvSpPr>
          <p:cNvPr id="5" name="Sous-titre 4"/>
          <p:cNvSpPr>
            <a:spLocks noGrp="1"/>
          </p:cNvSpPr>
          <p:nvPr>
            <p:ph type="subTitle" idx="1"/>
          </p:nvPr>
        </p:nvSpPr>
        <p:spPr>
          <a:xfrm>
            <a:off x="539552" y="1484784"/>
            <a:ext cx="8062912" cy="4752528"/>
          </a:xfrm>
        </p:spPr>
        <p:txBody>
          <a:bodyPr>
            <a:normAutofit lnSpcReduction="10000"/>
          </a:bodyPr>
          <a:lstStyle/>
          <a:p>
            <a:pPr algn="just"/>
            <a:r>
              <a:rPr lang="fr-BE" sz="2000" dirty="0">
                <a:solidFill>
                  <a:schemeClr val="tx1">
                    <a:lumMod val="50000"/>
                    <a:lumOff val="50000"/>
                  </a:schemeClr>
                </a:solidFill>
              </a:rPr>
              <a:t>La stratégie wallonne de rénovation énergétique à long terme s’articule autour de trois axes, dont l’objectif est d’augmenter le taux de rénovation de 1% à 3% </a:t>
            </a:r>
            <a:r>
              <a:rPr lang="fr-BE" sz="2000" dirty="0" smtClean="0">
                <a:solidFill>
                  <a:schemeClr val="tx1">
                    <a:lumMod val="50000"/>
                    <a:lumOff val="50000"/>
                  </a:schemeClr>
                </a:solidFill>
              </a:rPr>
              <a:t>:</a:t>
            </a:r>
          </a:p>
          <a:p>
            <a:pPr algn="just"/>
            <a:endParaRPr lang="fr-BE" sz="2000" dirty="0">
              <a:solidFill>
                <a:schemeClr val="tx1">
                  <a:lumMod val="50000"/>
                  <a:lumOff val="50000"/>
                </a:schemeClr>
              </a:solidFill>
            </a:endParaRPr>
          </a:p>
          <a:p>
            <a:pPr marL="342900" lvl="0" indent="-342900" algn="l">
              <a:buFont typeface="Wingdings" panose="05000000000000000000" pitchFamily="2" charset="2"/>
              <a:buChar char="ü"/>
            </a:pPr>
            <a:r>
              <a:rPr lang="fr-BE" sz="2000" b="1" dirty="0">
                <a:solidFill>
                  <a:srgbClr val="C00000"/>
                </a:solidFill>
              </a:rPr>
              <a:t>Axe 1 :</a:t>
            </a:r>
            <a:r>
              <a:rPr lang="fr-BE" sz="2000" dirty="0">
                <a:solidFill>
                  <a:schemeClr val="tx1">
                    <a:lumMod val="50000"/>
                    <a:lumOff val="50000"/>
                  </a:schemeClr>
                </a:solidFill>
              </a:rPr>
              <a:t> créer </a:t>
            </a:r>
            <a:r>
              <a:rPr lang="fr-BE" sz="2000" dirty="0" smtClean="0">
                <a:solidFill>
                  <a:schemeClr val="tx1">
                    <a:lumMod val="50000"/>
                    <a:lumOff val="50000"/>
                  </a:schemeClr>
                </a:solidFill>
              </a:rPr>
              <a:t>un</a:t>
            </a:r>
            <a:r>
              <a:rPr lang="fr-BE" sz="2000" dirty="0" smtClean="0">
                <a:solidFill>
                  <a:schemeClr val="tx1">
                    <a:lumMod val="50000"/>
                    <a:lumOff val="50000"/>
                  </a:schemeClr>
                </a:solidFill>
              </a:rPr>
              <a:t> </a:t>
            </a:r>
            <a:r>
              <a:rPr lang="fr-BE" sz="2000" dirty="0">
                <a:solidFill>
                  <a:schemeClr val="tx1">
                    <a:lumMod val="50000"/>
                    <a:lumOff val="50000"/>
                  </a:schemeClr>
                </a:solidFill>
              </a:rPr>
              <a:t>cadre transparent propice aux investissements énergétiquement efficaces </a:t>
            </a:r>
            <a:r>
              <a:rPr lang="fr-BE" sz="2000" dirty="0" smtClean="0">
                <a:solidFill>
                  <a:schemeClr val="tx1">
                    <a:lumMod val="50000"/>
                    <a:lumOff val="50000"/>
                  </a:schemeClr>
                </a:solidFill>
              </a:rPr>
              <a:t>;</a:t>
            </a:r>
          </a:p>
          <a:p>
            <a:pPr marL="342900" lvl="0" indent="-342900" algn="l">
              <a:buFont typeface="Wingdings" panose="05000000000000000000" pitchFamily="2" charset="2"/>
              <a:buChar char="ü"/>
            </a:pPr>
            <a:endParaRPr lang="fr-BE" sz="2000" dirty="0">
              <a:solidFill>
                <a:schemeClr val="tx1">
                  <a:lumMod val="50000"/>
                  <a:lumOff val="50000"/>
                </a:schemeClr>
              </a:solidFill>
            </a:endParaRPr>
          </a:p>
          <a:p>
            <a:pPr marL="342900" lvl="0" indent="-342900" algn="l">
              <a:buFont typeface="Wingdings" panose="05000000000000000000" pitchFamily="2" charset="2"/>
              <a:buChar char="ü"/>
            </a:pPr>
            <a:r>
              <a:rPr lang="fr-BE" sz="2000" b="1" dirty="0">
                <a:solidFill>
                  <a:srgbClr val="C00000"/>
                </a:solidFill>
              </a:rPr>
              <a:t>Axe 2 :</a:t>
            </a:r>
            <a:r>
              <a:rPr lang="fr-BE" sz="2000" dirty="0">
                <a:solidFill>
                  <a:schemeClr val="tx1">
                    <a:lumMod val="50000"/>
                    <a:lumOff val="50000"/>
                  </a:schemeClr>
                </a:solidFill>
              </a:rPr>
              <a:t> structurer et renforcer le marché de l’offre des fournitures et des services liés à la rénovation </a:t>
            </a:r>
            <a:r>
              <a:rPr lang="fr-BE" sz="2000" dirty="0" smtClean="0">
                <a:solidFill>
                  <a:schemeClr val="tx1">
                    <a:lumMod val="50000"/>
                    <a:lumOff val="50000"/>
                  </a:schemeClr>
                </a:solidFill>
              </a:rPr>
              <a:t>;</a:t>
            </a:r>
          </a:p>
          <a:p>
            <a:pPr marL="342900" lvl="0" indent="-342900" algn="l">
              <a:buFont typeface="Wingdings" panose="05000000000000000000" pitchFamily="2" charset="2"/>
              <a:buChar char="ü"/>
            </a:pPr>
            <a:endParaRPr lang="fr-BE" sz="2000" dirty="0">
              <a:solidFill>
                <a:schemeClr val="tx1">
                  <a:lumMod val="50000"/>
                  <a:lumOff val="50000"/>
                </a:schemeClr>
              </a:solidFill>
            </a:endParaRPr>
          </a:p>
          <a:p>
            <a:pPr marL="342900" lvl="0" indent="-342900" algn="l">
              <a:buFont typeface="Wingdings" panose="05000000000000000000" pitchFamily="2" charset="2"/>
              <a:buChar char="ü"/>
            </a:pPr>
            <a:r>
              <a:rPr lang="fr-BE" sz="2000" b="1" dirty="0">
                <a:solidFill>
                  <a:srgbClr val="C00000"/>
                </a:solidFill>
              </a:rPr>
              <a:t>Axe 3 :</a:t>
            </a:r>
            <a:r>
              <a:rPr lang="fr-BE" sz="2000" dirty="0">
                <a:solidFill>
                  <a:schemeClr val="tx1">
                    <a:lumMod val="50000"/>
                    <a:lumOff val="50000"/>
                  </a:schemeClr>
                </a:solidFill>
              </a:rPr>
              <a:t> renforcer la demande pour des bâtiments énergétiquement performants.</a:t>
            </a:r>
          </a:p>
          <a:p>
            <a:pPr lvl="0" algn="just"/>
            <a:endParaRPr lang="fr-BE" sz="2000" dirty="0" smtClean="0">
              <a:solidFill>
                <a:schemeClr val="tx1">
                  <a:lumMod val="50000"/>
                  <a:lumOff val="50000"/>
                </a:schemeClr>
              </a:solidFill>
            </a:endParaRPr>
          </a:p>
          <a:p>
            <a:pPr algn="l"/>
            <a:r>
              <a:rPr lang="fr-BE" sz="2000" dirty="0" smtClean="0">
                <a:solidFill>
                  <a:schemeClr val="tx1">
                    <a:lumMod val="50000"/>
                    <a:lumOff val="50000"/>
                  </a:schemeClr>
                </a:solidFill>
              </a:rPr>
              <a:t>→ Ces </a:t>
            </a:r>
            <a:r>
              <a:rPr lang="fr-BE" sz="2000" dirty="0">
                <a:solidFill>
                  <a:schemeClr val="tx1">
                    <a:lumMod val="50000"/>
                    <a:lumOff val="50000"/>
                  </a:schemeClr>
                </a:solidFill>
              </a:rPr>
              <a:t>trois axes sont déclinés en objectifs, </a:t>
            </a:r>
            <a:r>
              <a:rPr lang="fr-BE" sz="2000" dirty="0" smtClean="0">
                <a:solidFill>
                  <a:schemeClr val="tx1">
                    <a:lumMod val="50000"/>
                    <a:lumOff val="50000"/>
                  </a:schemeClr>
                </a:solidFill>
              </a:rPr>
              <a:t>eux-mêmes</a:t>
            </a:r>
            <a:br>
              <a:rPr lang="fr-BE" sz="2000" dirty="0" smtClean="0">
                <a:solidFill>
                  <a:schemeClr val="tx1">
                    <a:lumMod val="50000"/>
                    <a:lumOff val="50000"/>
                  </a:schemeClr>
                </a:solidFill>
              </a:rPr>
            </a:br>
            <a:r>
              <a:rPr lang="fr-BE" sz="2000" dirty="0" smtClean="0">
                <a:solidFill>
                  <a:schemeClr val="tx1">
                    <a:lumMod val="50000"/>
                    <a:lumOff val="50000"/>
                  </a:schemeClr>
                </a:solidFill>
              </a:rPr>
              <a:t>déclinés </a:t>
            </a:r>
            <a:r>
              <a:rPr lang="fr-BE" sz="2000" dirty="0">
                <a:solidFill>
                  <a:schemeClr val="tx1">
                    <a:lumMod val="50000"/>
                    <a:lumOff val="50000"/>
                  </a:schemeClr>
                </a:solidFill>
              </a:rPr>
              <a:t>en mesures et actions dont plus de la moitié est </a:t>
            </a:r>
            <a:r>
              <a:rPr lang="fr-BE" sz="2000" dirty="0" smtClean="0">
                <a:solidFill>
                  <a:schemeClr val="tx1">
                    <a:lumMod val="50000"/>
                    <a:lumOff val="50000"/>
                  </a:schemeClr>
                </a:solidFill>
              </a:rPr>
              <a:t/>
            </a:r>
            <a:br>
              <a:rPr lang="fr-BE" sz="2000" dirty="0" smtClean="0">
                <a:solidFill>
                  <a:schemeClr val="tx1">
                    <a:lumMod val="50000"/>
                    <a:lumOff val="50000"/>
                  </a:schemeClr>
                </a:solidFill>
              </a:rPr>
            </a:br>
            <a:r>
              <a:rPr lang="fr-BE" sz="2000" dirty="0" smtClean="0">
                <a:solidFill>
                  <a:schemeClr val="tx1">
                    <a:lumMod val="50000"/>
                    <a:lumOff val="50000"/>
                  </a:schemeClr>
                </a:solidFill>
              </a:rPr>
              <a:t>à </a:t>
            </a:r>
            <a:r>
              <a:rPr lang="fr-BE" sz="2000" dirty="0">
                <a:solidFill>
                  <a:schemeClr val="tx1">
                    <a:lumMod val="50000"/>
                    <a:lumOff val="50000"/>
                  </a:schemeClr>
                </a:solidFill>
              </a:rPr>
              <a:t>court terme. </a:t>
            </a:r>
          </a:p>
          <a:p>
            <a:pPr lvl="0" algn="just"/>
            <a:endParaRPr lang="fr-BE" sz="2000" dirty="0">
              <a:solidFill>
                <a:schemeClr val="tx1">
                  <a:lumMod val="50000"/>
                  <a:lumOff val="50000"/>
                </a:schemeClr>
              </a:solidFill>
            </a:endParaRPr>
          </a:p>
          <a:p>
            <a:pPr algn="just"/>
            <a:endParaRPr lang="fr-BE" sz="2000" dirty="0" smtClean="0">
              <a:solidFill>
                <a:schemeClr val="tx1">
                  <a:lumMod val="50000"/>
                  <a:lumOff val="50000"/>
                </a:schemeClr>
              </a:solidFill>
            </a:endParaRPr>
          </a:p>
        </p:txBody>
      </p:sp>
    </p:spTree>
    <p:extLst>
      <p:ext uri="{BB962C8B-B14F-4D97-AF65-F5344CB8AC3E}">
        <p14:creationId xmlns:p14="http://schemas.microsoft.com/office/powerpoint/2010/main" val="3493310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539552" y="188640"/>
            <a:ext cx="8062912" cy="864096"/>
          </a:xfrm>
        </p:spPr>
        <p:txBody>
          <a:bodyPr>
            <a:normAutofit/>
          </a:bodyPr>
          <a:lstStyle/>
          <a:p>
            <a:pPr algn="l"/>
            <a:r>
              <a:rPr lang="fr-BE" sz="3600" b="1" cap="all" dirty="0" smtClean="0">
                <a:solidFill>
                  <a:schemeClr val="bg1"/>
                </a:solidFill>
              </a:rPr>
              <a:t>VI. Les outils mis en place</a:t>
            </a:r>
            <a:endParaRPr lang="fr-BE" sz="3600" b="1" cap="all" dirty="0">
              <a:solidFill>
                <a:schemeClr val="bg1"/>
              </a:solidFill>
            </a:endParaRPr>
          </a:p>
        </p:txBody>
      </p:sp>
      <p:sp>
        <p:nvSpPr>
          <p:cNvPr id="5" name="Sous-titre 4"/>
          <p:cNvSpPr>
            <a:spLocks noGrp="1"/>
          </p:cNvSpPr>
          <p:nvPr>
            <p:ph type="subTitle" idx="1"/>
          </p:nvPr>
        </p:nvSpPr>
        <p:spPr>
          <a:xfrm>
            <a:off x="539552" y="1412776"/>
            <a:ext cx="8062912" cy="4968552"/>
          </a:xfrm>
        </p:spPr>
        <p:txBody>
          <a:bodyPr>
            <a:normAutofit/>
          </a:bodyPr>
          <a:lstStyle/>
          <a:p>
            <a:pPr algn="just"/>
            <a:r>
              <a:rPr lang="fr-BE" sz="2000" dirty="0">
                <a:solidFill>
                  <a:schemeClr val="tx1">
                    <a:lumMod val="50000"/>
                    <a:lumOff val="50000"/>
                  </a:schemeClr>
                </a:solidFill>
              </a:rPr>
              <a:t>Trois outils spécifiques ont été mis en place dans le cadre de la stratégie :</a:t>
            </a:r>
          </a:p>
          <a:p>
            <a:pPr marL="342900" lvl="0" indent="-342900" algn="l">
              <a:buFont typeface="Wingdings" panose="05000000000000000000" pitchFamily="2" charset="2"/>
              <a:buChar char="ü"/>
            </a:pPr>
            <a:r>
              <a:rPr lang="fr-BE" sz="2000" dirty="0">
                <a:solidFill>
                  <a:schemeClr val="tx1">
                    <a:lumMod val="50000"/>
                    <a:lumOff val="50000"/>
                  </a:schemeClr>
                </a:solidFill>
              </a:rPr>
              <a:t>Le </a:t>
            </a:r>
            <a:r>
              <a:rPr lang="fr-BE" sz="2000" b="1" dirty="0">
                <a:solidFill>
                  <a:srgbClr val="C00000"/>
                </a:solidFill>
              </a:rPr>
              <a:t>passeport bâtiment</a:t>
            </a:r>
            <a:r>
              <a:rPr lang="fr-BE" sz="2000" dirty="0">
                <a:solidFill>
                  <a:schemeClr val="tx1">
                    <a:lumMod val="50000"/>
                    <a:lumOff val="50000"/>
                  </a:schemeClr>
                </a:solidFill>
              </a:rPr>
              <a:t> : un dossier digital global, structuré et flexible qui reprend l’ensemble des informations requises pour décrire l’état du bâtiment. </a:t>
            </a:r>
          </a:p>
          <a:p>
            <a:pPr marL="342900" lvl="0" indent="-342900" algn="l">
              <a:buFont typeface="Wingdings" panose="05000000000000000000" pitchFamily="2" charset="2"/>
              <a:buChar char="ü"/>
            </a:pPr>
            <a:r>
              <a:rPr lang="fr-BE" sz="2000" dirty="0">
                <a:solidFill>
                  <a:schemeClr val="tx1">
                    <a:lumMod val="50000"/>
                    <a:lumOff val="50000"/>
                  </a:schemeClr>
                </a:solidFill>
              </a:rPr>
              <a:t>La </a:t>
            </a:r>
            <a:r>
              <a:rPr lang="fr-BE" sz="2000" b="1" dirty="0">
                <a:solidFill>
                  <a:srgbClr val="C00000"/>
                </a:solidFill>
              </a:rPr>
              <a:t>feuille de route de rénovation</a:t>
            </a:r>
            <a:r>
              <a:rPr lang="fr-BE" sz="2000" dirty="0">
                <a:solidFill>
                  <a:schemeClr val="tx1">
                    <a:lumMod val="50000"/>
                    <a:lumOff val="50000"/>
                  </a:schemeClr>
                </a:solidFill>
              </a:rPr>
              <a:t> : elle fait partie intégrante du passeport bâtiment et permet de chiffrer les investissements nécessaires sur base de l’atteinte de l’objectif à long terme et d’une base de données reprenant les coûts moyens des matériaux, systèmes et technologies. </a:t>
            </a:r>
          </a:p>
          <a:p>
            <a:pPr marL="342900" lvl="0" indent="-342900" algn="l">
              <a:buFont typeface="Wingdings" panose="05000000000000000000" pitchFamily="2" charset="2"/>
              <a:buChar char="ü"/>
            </a:pPr>
            <a:r>
              <a:rPr lang="fr-BE" sz="2000" dirty="0">
                <a:solidFill>
                  <a:schemeClr val="tx1">
                    <a:lumMod val="50000"/>
                    <a:lumOff val="50000"/>
                  </a:schemeClr>
                </a:solidFill>
              </a:rPr>
              <a:t>Le </a:t>
            </a:r>
            <a:r>
              <a:rPr lang="fr-BE" sz="2000" b="1" dirty="0">
                <a:solidFill>
                  <a:srgbClr val="C00000"/>
                </a:solidFill>
              </a:rPr>
              <a:t>guichet unique</a:t>
            </a:r>
            <a:r>
              <a:rPr lang="fr-BE" sz="2000" dirty="0">
                <a:solidFill>
                  <a:schemeClr val="tx1">
                    <a:lumMod val="50000"/>
                    <a:lumOff val="50000"/>
                  </a:schemeClr>
                </a:solidFill>
              </a:rPr>
              <a:t> : il reprend l’ensemble des services d’accompagnement aux ménages pour les dimensions énergie et logement. </a:t>
            </a:r>
            <a:endParaRPr lang="fr-BE" sz="2000" dirty="0" smtClean="0">
              <a:solidFill>
                <a:schemeClr val="tx1">
                  <a:lumMod val="50000"/>
                  <a:lumOff val="50000"/>
                </a:schemeClr>
              </a:solidFill>
            </a:endParaRPr>
          </a:p>
          <a:p>
            <a:pPr lvl="0" algn="l"/>
            <a:endParaRPr lang="fr-BE" sz="2000" dirty="0">
              <a:solidFill>
                <a:schemeClr val="tx1">
                  <a:lumMod val="50000"/>
                  <a:lumOff val="50000"/>
                </a:schemeClr>
              </a:solidFill>
            </a:endParaRPr>
          </a:p>
          <a:p>
            <a:pPr lvl="0" algn="l"/>
            <a:r>
              <a:rPr lang="fr-BE" sz="2000" dirty="0" smtClean="0">
                <a:solidFill>
                  <a:schemeClr val="tx1">
                    <a:lumMod val="50000"/>
                    <a:lumOff val="50000"/>
                  </a:schemeClr>
                </a:solidFill>
              </a:rPr>
              <a:t>→ L’ensemble des mesures concrètes est détaillé dans la</a:t>
            </a:r>
            <a:br>
              <a:rPr lang="fr-BE" sz="2000" dirty="0" smtClean="0">
                <a:solidFill>
                  <a:schemeClr val="tx1">
                    <a:lumMod val="50000"/>
                    <a:lumOff val="50000"/>
                  </a:schemeClr>
                </a:solidFill>
              </a:rPr>
            </a:br>
            <a:r>
              <a:rPr lang="fr-BE" sz="2000" dirty="0" smtClean="0">
                <a:solidFill>
                  <a:schemeClr val="tx1">
                    <a:lumMod val="50000"/>
                    <a:lumOff val="50000"/>
                  </a:schemeClr>
                </a:solidFill>
              </a:rPr>
              <a:t>stratégie globale.</a:t>
            </a:r>
            <a:endParaRPr lang="fr-BE" sz="2000" dirty="0">
              <a:solidFill>
                <a:schemeClr val="tx1">
                  <a:lumMod val="50000"/>
                  <a:lumOff val="50000"/>
                </a:schemeClr>
              </a:solidFill>
            </a:endParaRPr>
          </a:p>
          <a:p>
            <a:pPr marL="342900" lvl="0" indent="-342900" algn="just">
              <a:buFont typeface="Wingdings" panose="05000000000000000000" pitchFamily="2" charset="2"/>
              <a:buChar char="ü"/>
            </a:pPr>
            <a:endParaRPr lang="fr-BE" sz="2000" dirty="0">
              <a:solidFill>
                <a:schemeClr val="tx1">
                  <a:lumMod val="50000"/>
                  <a:lumOff val="50000"/>
                </a:schemeClr>
              </a:solidFill>
            </a:endParaRPr>
          </a:p>
          <a:p>
            <a:pPr algn="just"/>
            <a:endParaRPr lang="fr-BE" sz="2000" dirty="0" smtClean="0">
              <a:solidFill>
                <a:schemeClr val="tx1">
                  <a:lumMod val="50000"/>
                  <a:lumOff val="50000"/>
                </a:schemeClr>
              </a:solidFill>
            </a:endParaRPr>
          </a:p>
        </p:txBody>
      </p:sp>
    </p:spTree>
    <p:extLst>
      <p:ext uri="{BB962C8B-B14F-4D97-AF65-F5344CB8AC3E}">
        <p14:creationId xmlns:p14="http://schemas.microsoft.com/office/powerpoint/2010/main" val="2872235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539552" y="548680"/>
            <a:ext cx="8062912" cy="1080120"/>
          </a:xfrm>
        </p:spPr>
        <p:txBody>
          <a:bodyPr>
            <a:noAutofit/>
          </a:bodyPr>
          <a:lstStyle/>
          <a:p>
            <a:pPr algn="l"/>
            <a:r>
              <a:rPr lang="fr-BE" sz="3600" b="1" cap="all" dirty="0" smtClean="0">
                <a:solidFill>
                  <a:schemeClr val="bg1"/>
                </a:solidFill>
              </a:rPr>
              <a:t>VII. Des investissements nécessaires</a:t>
            </a:r>
            <a:endParaRPr lang="fr-BE" sz="3600" b="1" cap="all" dirty="0">
              <a:solidFill>
                <a:schemeClr val="bg1"/>
              </a:solidFill>
            </a:endParaRPr>
          </a:p>
        </p:txBody>
      </p:sp>
      <p:sp>
        <p:nvSpPr>
          <p:cNvPr id="5" name="Sous-titre 4"/>
          <p:cNvSpPr>
            <a:spLocks noGrp="1"/>
          </p:cNvSpPr>
          <p:nvPr>
            <p:ph type="subTitle" idx="1"/>
          </p:nvPr>
        </p:nvSpPr>
        <p:spPr>
          <a:xfrm>
            <a:off x="539552" y="2564904"/>
            <a:ext cx="8062912" cy="2808312"/>
          </a:xfrm>
        </p:spPr>
        <p:txBody>
          <a:bodyPr>
            <a:normAutofit/>
          </a:bodyPr>
          <a:lstStyle/>
          <a:p>
            <a:pPr algn="l"/>
            <a:r>
              <a:rPr lang="fr-BE" sz="2000" dirty="0">
                <a:solidFill>
                  <a:schemeClr val="tx1">
                    <a:lumMod val="50000"/>
                    <a:lumOff val="50000"/>
                  </a:schemeClr>
                </a:solidFill>
              </a:rPr>
              <a:t>Le besoin d’investissement total sur la période 2017-2050 a été estimé à </a:t>
            </a:r>
            <a:r>
              <a:rPr lang="fr-BE" sz="2000" b="1" dirty="0">
                <a:solidFill>
                  <a:srgbClr val="C00000"/>
                </a:solidFill>
              </a:rPr>
              <a:t>63 milliards d’euros </a:t>
            </a:r>
            <a:r>
              <a:rPr lang="fr-BE" sz="2000" dirty="0">
                <a:solidFill>
                  <a:schemeClr val="tx1">
                    <a:lumMod val="50000"/>
                    <a:lumOff val="50000"/>
                  </a:schemeClr>
                </a:solidFill>
              </a:rPr>
              <a:t>pour le résidentiel, et on peut s’attendre à un besoin du même ordre pour la rénovation des bâtiments tertiaires</a:t>
            </a:r>
            <a:r>
              <a:rPr lang="fr-BE" sz="2000" dirty="0" smtClean="0">
                <a:solidFill>
                  <a:schemeClr val="tx1">
                    <a:lumMod val="50000"/>
                    <a:lumOff val="50000"/>
                  </a:schemeClr>
                </a:solidFill>
              </a:rPr>
              <a:t>.</a:t>
            </a:r>
          </a:p>
          <a:p>
            <a:pPr marL="342900" lvl="0" indent="-342900" algn="l">
              <a:buFont typeface="Wingdings" panose="05000000000000000000" pitchFamily="2" charset="2"/>
              <a:buChar char="ü"/>
            </a:pPr>
            <a:endParaRPr lang="fr-BE" sz="2000" dirty="0">
              <a:solidFill>
                <a:schemeClr val="tx1">
                  <a:lumMod val="50000"/>
                  <a:lumOff val="50000"/>
                </a:schemeClr>
              </a:solidFill>
            </a:endParaRPr>
          </a:p>
          <a:p>
            <a:pPr lvl="0" algn="l"/>
            <a:r>
              <a:rPr lang="fr-BE" sz="2000" dirty="0" smtClean="0">
                <a:solidFill>
                  <a:schemeClr val="tx1">
                    <a:lumMod val="50000"/>
                    <a:lumOff val="50000"/>
                  </a:schemeClr>
                </a:solidFill>
              </a:rPr>
              <a:t>Le Gouvernement wallon confirme sa volonté d’investir de manière constante dans ses politiques de performance énergétique.</a:t>
            </a:r>
            <a:endParaRPr lang="fr-BE" sz="2000" dirty="0">
              <a:solidFill>
                <a:schemeClr val="tx1">
                  <a:lumMod val="50000"/>
                  <a:lumOff val="50000"/>
                </a:schemeClr>
              </a:solidFill>
            </a:endParaRPr>
          </a:p>
          <a:p>
            <a:pPr algn="l"/>
            <a:endParaRPr lang="fr-BE" sz="2000" dirty="0" smtClean="0">
              <a:solidFill>
                <a:schemeClr val="tx1">
                  <a:lumMod val="50000"/>
                  <a:lumOff val="50000"/>
                </a:schemeClr>
              </a:solidFill>
            </a:endParaRPr>
          </a:p>
        </p:txBody>
      </p:sp>
    </p:spTree>
    <p:extLst>
      <p:ext uri="{BB962C8B-B14F-4D97-AF65-F5344CB8AC3E}">
        <p14:creationId xmlns:p14="http://schemas.microsoft.com/office/powerpoint/2010/main" val="1200466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539552" y="404664"/>
            <a:ext cx="8062912" cy="1224136"/>
          </a:xfrm>
        </p:spPr>
        <p:txBody>
          <a:bodyPr>
            <a:noAutofit/>
          </a:bodyPr>
          <a:lstStyle/>
          <a:p>
            <a:pPr algn="l"/>
            <a:r>
              <a:rPr lang="fr-BE" sz="3600" b="1" cap="all" dirty="0" smtClean="0">
                <a:solidFill>
                  <a:schemeClr val="bg1"/>
                </a:solidFill>
              </a:rPr>
              <a:t>VIII. Des avantages pour </a:t>
            </a:r>
            <a:br>
              <a:rPr lang="fr-BE" sz="3600" b="1" cap="all" dirty="0" smtClean="0">
                <a:solidFill>
                  <a:schemeClr val="bg1"/>
                </a:solidFill>
              </a:rPr>
            </a:br>
            <a:r>
              <a:rPr lang="fr-BE" sz="3600" b="1" cap="all" dirty="0" smtClean="0">
                <a:solidFill>
                  <a:schemeClr val="bg1"/>
                </a:solidFill>
              </a:rPr>
              <a:t>le citoyen</a:t>
            </a:r>
            <a:endParaRPr lang="fr-BE" sz="3600" b="1" cap="all" dirty="0">
              <a:solidFill>
                <a:schemeClr val="bg1"/>
              </a:solidFill>
            </a:endParaRPr>
          </a:p>
        </p:txBody>
      </p:sp>
      <p:sp>
        <p:nvSpPr>
          <p:cNvPr id="5" name="Sous-titre 4"/>
          <p:cNvSpPr>
            <a:spLocks noGrp="1"/>
          </p:cNvSpPr>
          <p:nvPr>
            <p:ph type="subTitle" idx="1"/>
          </p:nvPr>
        </p:nvSpPr>
        <p:spPr>
          <a:xfrm>
            <a:off x="539552" y="2204864"/>
            <a:ext cx="8062912" cy="2016224"/>
          </a:xfrm>
        </p:spPr>
        <p:txBody>
          <a:bodyPr>
            <a:noAutofit/>
          </a:bodyPr>
          <a:lstStyle/>
          <a:p>
            <a:pPr lvl="0" algn="l"/>
            <a:r>
              <a:rPr lang="fr-BE" sz="2000" dirty="0" smtClean="0">
                <a:solidFill>
                  <a:schemeClr val="tx1">
                    <a:lumMod val="50000"/>
                    <a:lumOff val="50000"/>
                  </a:schemeClr>
                </a:solidFill>
              </a:rPr>
              <a:t>Pour l’utilisateur, l’amélioration </a:t>
            </a:r>
            <a:r>
              <a:rPr lang="fr-BE" sz="2000" dirty="0">
                <a:solidFill>
                  <a:schemeClr val="tx1">
                    <a:lumMod val="50000"/>
                    <a:lumOff val="50000"/>
                  </a:schemeClr>
                </a:solidFill>
              </a:rPr>
              <a:t>de la performance énergétique des bâtiments à un impact direct sur sa </a:t>
            </a:r>
            <a:r>
              <a:rPr lang="fr-BE" sz="2000" b="1" dirty="0">
                <a:solidFill>
                  <a:srgbClr val="C00000"/>
                </a:solidFill>
              </a:rPr>
              <a:t>facture </a:t>
            </a:r>
            <a:r>
              <a:rPr lang="fr-BE" sz="2000" b="1" dirty="0" smtClean="0">
                <a:solidFill>
                  <a:srgbClr val="C00000"/>
                </a:solidFill>
              </a:rPr>
              <a:t>énergétique</a:t>
            </a:r>
            <a:r>
              <a:rPr lang="fr-BE" sz="2000" dirty="0" smtClean="0">
                <a:solidFill>
                  <a:schemeClr val="tx1">
                    <a:lumMod val="50000"/>
                    <a:lumOff val="50000"/>
                  </a:schemeClr>
                </a:solidFill>
              </a:rPr>
              <a:t>. </a:t>
            </a:r>
          </a:p>
          <a:p>
            <a:pPr lvl="0" algn="l"/>
            <a:endParaRPr lang="fr-BE" sz="2000" dirty="0">
              <a:solidFill>
                <a:schemeClr val="tx1">
                  <a:lumMod val="50000"/>
                  <a:lumOff val="50000"/>
                </a:schemeClr>
              </a:solidFill>
            </a:endParaRPr>
          </a:p>
          <a:p>
            <a:pPr lvl="0" algn="l"/>
            <a:r>
              <a:rPr lang="fr-BE" sz="2000" dirty="0">
                <a:solidFill>
                  <a:schemeClr val="tx1">
                    <a:lumMod val="50000"/>
                    <a:lumOff val="50000"/>
                  </a:schemeClr>
                </a:solidFill>
              </a:rPr>
              <a:t>M</a:t>
            </a:r>
            <a:r>
              <a:rPr lang="fr-BE" sz="2000" dirty="0" smtClean="0">
                <a:solidFill>
                  <a:schemeClr val="tx1">
                    <a:lumMod val="50000"/>
                    <a:lumOff val="50000"/>
                  </a:schemeClr>
                </a:solidFill>
              </a:rPr>
              <a:t>ais elle a </a:t>
            </a:r>
            <a:r>
              <a:rPr lang="fr-BE" sz="2000" dirty="0">
                <a:solidFill>
                  <a:schemeClr val="tx1">
                    <a:lumMod val="50000"/>
                    <a:lumOff val="50000"/>
                  </a:schemeClr>
                </a:solidFill>
              </a:rPr>
              <a:t>également des répercussions bénéfiques sur la </a:t>
            </a:r>
            <a:r>
              <a:rPr lang="fr-BE" sz="2000" b="1" dirty="0">
                <a:solidFill>
                  <a:srgbClr val="C00000"/>
                </a:solidFill>
              </a:rPr>
              <a:t>santé</a:t>
            </a:r>
            <a:r>
              <a:rPr lang="fr-BE" sz="2000" dirty="0">
                <a:solidFill>
                  <a:schemeClr val="tx1">
                    <a:lumMod val="50000"/>
                    <a:lumOff val="50000"/>
                  </a:schemeClr>
                </a:solidFill>
              </a:rPr>
              <a:t> des occupants, leur </a:t>
            </a:r>
            <a:r>
              <a:rPr lang="fr-BE" sz="2000" b="1" dirty="0">
                <a:solidFill>
                  <a:srgbClr val="C00000"/>
                </a:solidFill>
              </a:rPr>
              <a:t>confort</a:t>
            </a:r>
            <a:r>
              <a:rPr lang="fr-BE" sz="2000" dirty="0">
                <a:solidFill>
                  <a:schemeClr val="tx1">
                    <a:lumMod val="50000"/>
                    <a:lumOff val="50000"/>
                  </a:schemeClr>
                </a:solidFill>
              </a:rPr>
              <a:t> et leur </a:t>
            </a:r>
            <a:r>
              <a:rPr lang="fr-BE" sz="2000" b="1" dirty="0">
                <a:solidFill>
                  <a:srgbClr val="C00000"/>
                </a:solidFill>
              </a:rPr>
              <a:t>bien-être</a:t>
            </a:r>
            <a:r>
              <a:rPr lang="fr-BE" sz="2000" dirty="0">
                <a:solidFill>
                  <a:schemeClr val="tx1">
                    <a:lumMod val="50000"/>
                    <a:lumOff val="50000"/>
                  </a:schemeClr>
                </a:solidFill>
              </a:rPr>
              <a:t>. </a:t>
            </a:r>
          </a:p>
          <a:p>
            <a:pPr marL="342900" lvl="0" indent="-342900" algn="l">
              <a:buFont typeface="Wingdings" panose="05000000000000000000" pitchFamily="2" charset="2"/>
              <a:buChar char="ü"/>
            </a:pPr>
            <a:endParaRPr lang="fr-BE" sz="2000" dirty="0">
              <a:solidFill>
                <a:schemeClr val="tx1">
                  <a:lumMod val="50000"/>
                  <a:lumOff val="50000"/>
                </a:schemeClr>
              </a:solidFill>
            </a:endParaRPr>
          </a:p>
          <a:p>
            <a:pPr algn="l"/>
            <a:endParaRPr lang="fr-BE" sz="2000" dirty="0" smtClean="0">
              <a:solidFill>
                <a:schemeClr val="tx1">
                  <a:lumMod val="50000"/>
                  <a:lumOff val="50000"/>
                </a:schemeClr>
              </a:solidFill>
            </a:endParaRPr>
          </a:p>
        </p:txBody>
      </p:sp>
    </p:spTree>
    <p:extLst>
      <p:ext uri="{BB962C8B-B14F-4D97-AF65-F5344CB8AC3E}">
        <p14:creationId xmlns:p14="http://schemas.microsoft.com/office/powerpoint/2010/main" val="41332740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lesPropPres">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TotalTime>
  <Words>540</Words>
  <Application>Microsoft Office PowerPoint</Application>
  <PresentationFormat>Affichage à l'écran (4:3)</PresentationFormat>
  <Paragraphs>79</Paragraphs>
  <Slides>16</Slides>
  <Notes>1</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SalesPropPres</vt:lpstr>
      <vt:lpstr>La stratégie wallonne de rénovation énergétique des bâtiments à long terme en 10 idées phares</vt:lpstr>
      <vt:lpstr>I. En lien avec de nombreux plans et mesures existantes</vt:lpstr>
      <vt:lpstr>II. La déclaration de politique régionale</vt:lpstr>
      <vt:lpstr>III. Un triple objectif à atteindre</vt:lpstr>
      <vt:lpstr>IV. Des objectifs selon le secteur</vt:lpstr>
      <vt:lpstr>V. Trois axes principaux</vt:lpstr>
      <vt:lpstr>VI. Les outils mis en place</vt:lpstr>
      <vt:lpstr>VII. Des investissements nécessaires</vt:lpstr>
      <vt:lpstr>VIII. Des avantages pour  le citoyen</vt:lpstr>
      <vt:lpstr>IX. Au service de l’emploi local et des entreprises</vt:lpstr>
      <vt:lpstr>X. Des bénéfices pour les pouvoirs publics</vt:lpstr>
      <vt:lpstr>Co-bénéfices de la rénovation des bâtiments</vt:lpstr>
      <vt:lpstr>Présentation PowerPoint</vt:lpstr>
      <vt:lpstr>Notes</vt:lpstr>
      <vt:lpstr>Notes</vt:lpstr>
      <vt:lpstr>Notes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Objet de la présentation</dc:title>
  <dc:creator>Anouck BERTRAND</dc:creator>
  <cp:lastModifiedBy>Anouck BERTRAND</cp:lastModifiedBy>
  <cp:revision>31</cp:revision>
  <cp:lastPrinted>2017-05-09T14:03:38Z</cp:lastPrinted>
  <dcterms:created xsi:type="dcterms:W3CDTF">2016-04-21T11:52:09Z</dcterms:created>
  <dcterms:modified xsi:type="dcterms:W3CDTF">2017-05-09T14:21:13Z</dcterms:modified>
</cp:coreProperties>
</file>